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2" r:id="rId3"/>
    <p:sldId id="273" r:id="rId4"/>
    <p:sldId id="287" r:id="rId5"/>
    <p:sldId id="281" r:id="rId6"/>
    <p:sldId id="268" r:id="rId7"/>
    <p:sldId id="282" r:id="rId8"/>
    <p:sldId id="260" r:id="rId9"/>
    <p:sldId id="269" r:id="rId10"/>
    <p:sldId id="276" r:id="rId11"/>
    <p:sldId id="275" r:id="rId12"/>
    <p:sldId id="278" r:id="rId13"/>
    <p:sldId id="277" r:id="rId14"/>
    <p:sldId id="288" r:id="rId15"/>
    <p:sldId id="283" r:id="rId16"/>
    <p:sldId id="289" r:id="rId17"/>
    <p:sldId id="290" r:id="rId18"/>
    <p:sldId id="279" r:id="rId19"/>
    <p:sldId id="291" r:id="rId20"/>
    <p:sldId id="284" r:id="rId21"/>
    <p:sldId id="262" r:id="rId22"/>
    <p:sldId id="285" r:id="rId23"/>
    <p:sldId id="265" r:id="rId24"/>
    <p:sldId id="266" r:id="rId25"/>
    <p:sldId id="280" r:id="rId26"/>
    <p:sldId id="286" r:id="rId27"/>
    <p:sldId id="292" r:id="rId28"/>
    <p:sldId id="294"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0" d="100"/>
          <a:sy n="80" d="100"/>
        </p:scale>
        <p:origin x="51"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823C3-74B7-41E0-ACF5-019CFCC244DB}"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EC206-F1A0-479A-8BEE-C5B5C7A5DC02}" type="slidenum">
              <a:rPr lang="en-GB" smtClean="0"/>
              <a:t>‹#›</a:t>
            </a:fld>
            <a:endParaRPr lang="en-GB"/>
          </a:p>
        </p:txBody>
      </p:sp>
    </p:spTree>
    <p:extLst>
      <p:ext uri="{BB962C8B-B14F-4D97-AF65-F5344CB8AC3E}">
        <p14:creationId xmlns:p14="http://schemas.microsoft.com/office/powerpoint/2010/main" val="193099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97634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6E3FA63-790F-43DB-B058-40A3C9FC8EC8}"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CFC47B-F72F-4E40-B73F-C698B1B15C7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6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3FA63-790F-43DB-B058-40A3C9FC8EC8}"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98469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3FA63-790F-43DB-B058-40A3C9FC8EC8}"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CFC47B-F72F-4E40-B73F-C698B1B15C7E}"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02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3FA63-790F-43DB-B058-40A3C9FC8EC8}"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219114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3FA63-790F-43DB-B058-40A3C9FC8EC8}"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CFC47B-F72F-4E40-B73F-C698B1B15C7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0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E3FA63-790F-43DB-B058-40A3C9FC8EC8}"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207216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E3FA63-790F-43DB-B058-40A3C9FC8EC8}" type="datetimeFigureOut">
              <a:rPr lang="en-GB" smtClean="0"/>
              <a:t>20/06/2024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227701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E3FA63-790F-43DB-B058-40A3C9FC8EC8}" type="datetimeFigureOut">
              <a:rPr lang="en-GB" smtClean="0"/>
              <a:t>20/06/2024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369233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3FA63-790F-43DB-B058-40A3C9FC8EC8}" type="datetimeFigureOut">
              <a:rPr lang="en-GB" smtClean="0"/>
              <a:t>20/06/2024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19914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3FA63-790F-43DB-B058-40A3C9FC8EC8}"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CFC47B-F72F-4E40-B73F-C698B1B15C7E}" type="slidenum">
              <a:rPr lang="en-GB" smtClean="0"/>
              <a:t>‹#›</a:t>
            </a:fld>
            <a:endParaRPr lang="en-GB"/>
          </a:p>
        </p:txBody>
      </p:sp>
    </p:spTree>
    <p:extLst>
      <p:ext uri="{BB962C8B-B14F-4D97-AF65-F5344CB8AC3E}">
        <p14:creationId xmlns:p14="http://schemas.microsoft.com/office/powerpoint/2010/main" val="222785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3FA63-790F-43DB-B058-40A3C9FC8EC8}"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CFC47B-F72F-4E40-B73F-C698B1B15C7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2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E3FA63-790F-43DB-B058-40A3C9FC8EC8}" type="datetimeFigureOut">
              <a:rPr lang="en-GB" smtClean="0"/>
              <a:t>20/06/2024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CFC47B-F72F-4E40-B73F-C698B1B15C7E}"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669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1.jpeg"/><Relationship Id="rId7" Type="http://schemas.openxmlformats.org/officeDocument/2006/relationships/hyperlink" Target="https://creativecommons.org/licenses/by-nc-nd/4.0/" TargetMode="Externa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hyperlink" Target="https://tomboyforlife.wordpress.com/2015/08/20/travel-is-a-far-fetched-dream/" TargetMode="External"/><Relationship Id="rId5" Type="http://schemas.openxmlformats.org/officeDocument/2006/relationships/image" Target="../media/image33.gif"/><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emf"/><Relationship Id="rId7"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g"/><Relationship Id="rId9" Type="http://schemas.openxmlformats.org/officeDocument/2006/relationships/image" Target="../media/image41.jp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5.emf"/><Relationship Id="rId7" Type="http://schemas.openxmlformats.org/officeDocument/2006/relationships/image" Target="../media/image4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8.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png"/><Relationship Id="rId15" Type="http://schemas.openxmlformats.org/officeDocument/2006/relationships/image" Target="../media/image6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fif"/><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g"/><Relationship Id="rId4" Type="http://schemas.openxmlformats.org/officeDocument/2006/relationships/image" Target="../media/image67.jf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uk/url?url=http://www.parktool.com/product/professional-tool-kit-pk-66&amp;rct=j&amp;frm=1&amp;q=&amp;esrc=s&amp;sa=U&amp;ved=0ahUKEwjC09CIxpTNAhWfHsAKHU3UCF4QwW4IJDAH&amp;usg=AFQjCNHfTA2uP2dnZ6Y7DTPaUa8kLZpjTQ" TargetMode="External"/><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google.co.uk/url?url=http://www.hobbycraft.co.uk/cricut-explore-air-with-accessories-bundle/620463-1000&amp;rct=j&amp;frm=1&amp;q=&amp;esrc=s&amp;sa=U&amp;ved=0ahUKEwjwmN2NypTNAhUHDcAKHZYcAJoQwW4IGDAB&amp;usg=AFQjCNFMeVe41kd7r8S-o3rVKGUMhOd_4g" TargetMode="External"/><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hyperlink" Target="http://www.google.co.uk/url?url=http://printpattern.blogspot.com/2015/07/textiles-spira.html&amp;rct=j&amp;frm=1&amp;q=&amp;esrc=s&amp;sa=U&amp;ved=0ahUKEwj4oLPk35TNAhXDLMAKHWVrAcIQwW4ILjAM&amp;usg=AFQjCNGfJOo7OWyojWFfIwHKqNg-wCQxP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jpeg"/><Relationship Id="rId7"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jpeg"/><Relationship Id="rId4" Type="http://schemas.openxmlformats.org/officeDocument/2006/relationships/image" Target="../media/image21.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uk/url?url=http://printpattern.blogspot.com/2015/07/textiles-spira.html&amp;rct=j&amp;frm=1&amp;q=&amp;esrc=s&amp;sa=U&amp;ved=0ahUKEwj4oLPk35TNAhXDLMAKHWVrAcIQwW4ILjAM&amp;usg=AFQjCNGfJOo7OWyojWFfIwHKqNg-wCQxPQ" TargetMode="External"/><Relationship Id="rId1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hyperlink" Target="http://www.google.co.uk/url?url=http://www.parktool.com/product/professional-tool-kit-pk-66&amp;rct=j&amp;frm=1&amp;q=&amp;esrc=s&amp;sa=U&amp;ved=0ahUKEwjC09CIxpTNAhWfHsAKHU3UCF4QwW4IJDAH&amp;usg=AFQjCNHfTA2uP2dnZ6Y7DTPaUa8kLZpjTQ" TargetMode="External"/><Relationship Id="rId12" Type="http://schemas.openxmlformats.org/officeDocument/2006/relationships/image" Target="../media/image27.jpeg"/><Relationship Id="rId17" Type="http://schemas.openxmlformats.org/officeDocument/2006/relationships/hyperlink" Target="http://www.google.co.uk/url?url=http://www.marchescare.co.uk/2012/10/uplands-sensory-garden-shrewsbury/&amp;rct=j&amp;frm=1&amp;q=&amp;esrc=s&amp;sa=U&amp;ved=0ahUKEwjn0d601ZTNAhUqJMAKHcSyDrUQwW4IGjAC&amp;usg=AFQjCNFipvpEMAOKxYxqzWviCadoPAs67w" TargetMode="External"/><Relationship Id="rId2" Type="http://schemas.openxmlformats.org/officeDocument/2006/relationships/image" Target="../media/image9.jpe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google.co.uk/url?url=http://www.prostereu.com/index.php/2015/07/24/proster-tl017-handheld-anemometer-wind-speed-meter-scale-gauge/&amp;rct=j&amp;frm=1&amp;q=&amp;esrc=s&amp;sa=U&amp;ved=0ahUKEwjP-vPrxZTNAhXhK8AKHfIHB9AQwW4IGDAB&amp;usg=AFQjCNHAdz55r_wpGsyR-LGayRdw31LslA" TargetMode="External"/><Relationship Id="rId5" Type="http://schemas.openxmlformats.org/officeDocument/2006/relationships/image" Target="../media/image26.jpeg"/><Relationship Id="rId15" Type="http://schemas.openxmlformats.org/officeDocument/2006/relationships/hyperlink" Target="https://www.google.co.uk/url?url=https://www.games-workshop.com/Painting-Modelling&amp;rct=j&amp;frm=1&amp;q=&amp;esrc=s&amp;sa=U&amp;ved=0ahUKEwid8fLT0JTNAhUkJ8AKHakxDSgQwW4IFjAA&amp;usg=AFQjCNFKYSqPeJt4McBaAylcak_iRL5iqw" TargetMode="External"/><Relationship Id="rId10" Type="http://schemas.openxmlformats.org/officeDocument/2006/relationships/image" Target="../media/image12.jpeg"/><Relationship Id="rId19" Type="http://schemas.openxmlformats.org/officeDocument/2006/relationships/image" Target="../media/image3.png"/><Relationship Id="rId4" Type="http://schemas.openxmlformats.org/officeDocument/2006/relationships/hyperlink" Target="http://www.google.co.uk/url?url=http://www.yorksurvey.co.uk/accessories/ranging-poles/1195/plastic-ranging-pole-set.html&amp;rct=j&amp;frm=1&amp;q=&amp;esrc=s&amp;sa=U&amp;ved=0ahUKEwipue_DxZTNAhWDDMAKHW1dDBcQwW4IIjAG&amp;usg=AFQjCNFgT86TBensjTA3ziR3OdgN94nSIw" TargetMode="External"/><Relationship Id="rId9" Type="http://schemas.openxmlformats.org/officeDocument/2006/relationships/hyperlink" Target="http://www.google.co.uk/url?url=http://www.hobbycraft.co.uk/cricut-explore-air-with-accessories-bundle/620463-1000&amp;rct=j&amp;frm=1&amp;q=&amp;esrc=s&amp;sa=U&amp;ved=0ahUKEwjwmN2NypTNAhUHDcAKHZYcAJoQwW4IGDAB&amp;usg=AFQjCNFMeVe41kd7r8S-o3rVKGUMhOd_4g" TargetMode="External"/><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Successful FOTS bids</a:t>
            </a:r>
            <a:endParaRPr lang="en-GB" dirty="0"/>
          </a:p>
        </p:txBody>
      </p:sp>
      <p:sp>
        <p:nvSpPr>
          <p:cNvPr id="3" name="Subtitle 2"/>
          <p:cNvSpPr>
            <a:spLocks noGrp="1"/>
          </p:cNvSpPr>
          <p:nvPr>
            <p:ph type="subTitle" idx="1"/>
          </p:nvPr>
        </p:nvSpPr>
        <p:spPr/>
        <p:txBody>
          <a:bodyPr/>
          <a:lstStyle/>
          <a:p>
            <a:r>
              <a:rPr lang="en-GB" dirty="0" smtClean="0"/>
              <a:t>2016 onwards</a:t>
            </a: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31" y="4855440"/>
            <a:ext cx="1800225" cy="1789360"/>
          </a:xfrm>
          <a:prstGeom prst="rect">
            <a:avLst/>
          </a:prstGeom>
        </p:spPr>
      </p:pic>
    </p:spTree>
    <p:extLst>
      <p:ext uri="{BB962C8B-B14F-4D97-AF65-F5344CB8AC3E}">
        <p14:creationId xmlns:p14="http://schemas.microsoft.com/office/powerpoint/2010/main" val="103093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2017-2018</a:t>
            </a:r>
            <a:endParaRPr lang="en-GB" dirty="0"/>
          </a:p>
        </p:txBody>
      </p:sp>
      <p:sp>
        <p:nvSpPr>
          <p:cNvPr id="3" name="Text Placeholder 2"/>
          <p:cNvSpPr>
            <a:spLocks noGrp="1"/>
          </p:cNvSpPr>
          <p:nvPr>
            <p:ph type="body" idx="1"/>
          </p:nvPr>
        </p:nvSpPr>
        <p:spPr/>
        <p:txBody>
          <a:bodyPr>
            <a:normAutofit/>
          </a:bodyPr>
          <a:lstStyle/>
          <a:p>
            <a:r>
              <a:rPr lang="en-GB" sz="6600" dirty="0" smtClean="0"/>
              <a:t>£10,035</a:t>
            </a:r>
            <a:endParaRPr lang="en-GB" sz="6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31" y="4855440"/>
            <a:ext cx="1800225" cy="1789360"/>
          </a:xfrm>
          <a:prstGeom prst="rect">
            <a:avLst/>
          </a:prstGeom>
        </p:spPr>
      </p:pic>
    </p:spTree>
    <p:extLst>
      <p:ext uri="{BB962C8B-B14F-4D97-AF65-F5344CB8AC3E}">
        <p14:creationId xmlns:p14="http://schemas.microsoft.com/office/powerpoint/2010/main" val="264900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2017/18 How </a:t>
            </a:r>
            <a:r>
              <a:rPr lang="en-US" sz="4000" dirty="0"/>
              <a:t>our PTA supports Thornden pupils</a:t>
            </a:r>
          </a:p>
        </p:txBody>
      </p:sp>
      <p:sp>
        <p:nvSpPr>
          <p:cNvPr id="14" name="Content Placeholder 13"/>
          <p:cNvSpPr>
            <a:spLocks noGrp="1"/>
          </p:cNvSpPr>
          <p:nvPr>
            <p:ph idx="1"/>
          </p:nvPr>
        </p:nvSpPr>
        <p:spPr/>
        <p:txBody>
          <a:bodyPr/>
          <a:lstStyle/>
          <a:p>
            <a:r>
              <a:rPr lang="en-US" dirty="0"/>
              <a:t>Thornden Young </a:t>
            </a:r>
            <a:r>
              <a:rPr lang="en-US" dirty="0" err="1"/>
              <a:t>Carers</a:t>
            </a:r>
            <a:r>
              <a:rPr lang="en-US" dirty="0"/>
              <a:t> £500</a:t>
            </a:r>
          </a:p>
          <a:p>
            <a:r>
              <a:rPr lang="en-US" dirty="0"/>
              <a:t>Simon Says at Thornden £500</a:t>
            </a:r>
          </a:p>
          <a:p>
            <a:r>
              <a:rPr lang="en-US" dirty="0"/>
              <a:t>Resuscitation Dummies £500</a:t>
            </a:r>
          </a:p>
          <a:p>
            <a:r>
              <a:rPr lang="en-US" dirty="0" err="1"/>
              <a:t>Visualisers</a:t>
            </a:r>
            <a:r>
              <a:rPr lang="en-US" dirty="0"/>
              <a:t> for RE £160</a:t>
            </a:r>
          </a:p>
          <a:p>
            <a:r>
              <a:rPr lang="en-US" dirty="0"/>
              <a:t>History Block Wall Art £500</a:t>
            </a:r>
          </a:p>
          <a:p>
            <a:r>
              <a:rPr lang="en-US" dirty="0"/>
              <a:t>Duke of Edinburgh Kit £900</a:t>
            </a:r>
          </a:p>
          <a:p>
            <a:r>
              <a:rPr lang="en-US" dirty="0"/>
              <a:t>Warhammer Club £70</a:t>
            </a:r>
          </a:p>
          <a:p>
            <a:pPr marL="0" indent="0">
              <a:buNone/>
            </a:pPr>
            <a:endParaRPr lang="en-US" dirty="0"/>
          </a:p>
          <a:p>
            <a:endParaRPr lang="en-US" dirty="0"/>
          </a:p>
        </p:txBody>
      </p:sp>
      <p:pic>
        <p:nvPicPr>
          <p:cNvPr id="3" name="Picture 2">
            <a:extLst>
              <a:ext uri="{FF2B5EF4-FFF2-40B4-BE49-F238E27FC236}">
                <a16:creationId xmlns="" xmlns:a16="http://schemas.microsoft.com/office/drawing/2014/main" id="{2885D91E-5FB6-4880-BF4A-570BCCDC0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134" y="1628894"/>
            <a:ext cx="1729171" cy="1134769"/>
          </a:xfrm>
          <a:prstGeom prst="rect">
            <a:avLst/>
          </a:prstGeom>
        </p:spPr>
      </p:pic>
      <p:pic>
        <p:nvPicPr>
          <p:cNvPr id="5" name="Picture 4">
            <a:extLst>
              <a:ext uri="{FF2B5EF4-FFF2-40B4-BE49-F238E27FC236}">
                <a16:creationId xmlns="" xmlns:a16="http://schemas.microsoft.com/office/drawing/2014/main" id="{E3240ACE-F71D-4E04-A017-2CF002A4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90576" y="2807625"/>
            <a:ext cx="1658729" cy="1866623"/>
          </a:xfrm>
          <a:prstGeom prst="rect">
            <a:avLst/>
          </a:prstGeom>
        </p:spPr>
      </p:pic>
      <p:pic>
        <p:nvPicPr>
          <p:cNvPr id="7" name="Picture 6">
            <a:extLst>
              <a:ext uri="{FF2B5EF4-FFF2-40B4-BE49-F238E27FC236}">
                <a16:creationId xmlns="" xmlns:a16="http://schemas.microsoft.com/office/drawing/2014/main" id="{CAA76C70-0D68-4C72-8605-9EB1ADC42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62878">
            <a:off x="6962533" y="2070249"/>
            <a:ext cx="2863038" cy="1934585"/>
          </a:xfrm>
          <a:prstGeom prst="rect">
            <a:avLst/>
          </a:prstGeom>
        </p:spPr>
      </p:pic>
      <p:pic>
        <p:nvPicPr>
          <p:cNvPr id="9" name="Picture 8">
            <a:extLst>
              <a:ext uri="{FF2B5EF4-FFF2-40B4-BE49-F238E27FC236}">
                <a16:creationId xmlns="" xmlns:a16="http://schemas.microsoft.com/office/drawing/2014/main" id="{1F09B116-E1FE-4835-92A7-573F4AF91E6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6517757" y="4757590"/>
            <a:ext cx="3297947" cy="1965027"/>
          </a:xfrm>
          <a:prstGeom prst="rect">
            <a:avLst/>
          </a:prstGeom>
        </p:spPr>
      </p:pic>
      <p:sp>
        <p:nvSpPr>
          <p:cNvPr id="10" name="TextBox 9">
            <a:extLst>
              <a:ext uri="{FF2B5EF4-FFF2-40B4-BE49-F238E27FC236}">
                <a16:creationId xmlns="" xmlns:a16="http://schemas.microsoft.com/office/drawing/2014/main" id="{F6CE78C4-B017-4D61-8D40-86CC4292B895}"/>
              </a:ext>
            </a:extLst>
          </p:cNvPr>
          <p:cNvSpPr txBox="1"/>
          <p:nvPr/>
        </p:nvSpPr>
        <p:spPr>
          <a:xfrm>
            <a:off x="8071436" y="6946028"/>
            <a:ext cx="890464" cy="784830"/>
          </a:xfrm>
          <a:prstGeom prst="rect">
            <a:avLst/>
          </a:prstGeom>
          <a:noFill/>
        </p:spPr>
        <p:txBody>
          <a:bodyPr wrap="square" rtlCol="0">
            <a:spAutoFit/>
          </a:bodyPr>
          <a:lstStyle/>
          <a:p>
            <a:r>
              <a:rPr lang="en-GB" sz="900">
                <a:hlinkClick r:id="rId6" tooltip="https://tomboyforlife.wordpress.com/2015/08/20/travel-is-a-far-fetched-dream/"/>
              </a:rPr>
              <a:t>This Photo</a:t>
            </a:r>
            <a:r>
              <a:rPr lang="en-GB" sz="900"/>
              <a:t> by Unknown Author is licensed under </a:t>
            </a:r>
            <a:r>
              <a:rPr lang="en-GB" sz="900">
                <a:hlinkClick r:id="rId7" tooltip="https://creativecommons.org/licenses/by-nc-nd/4.0/"/>
              </a:rPr>
              <a:t>CC BY-NC-ND</a:t>
            </a:r>
            <a:endParaRPr lang="en-GB" sz="900"/>
          </a:p>
        </p:txBody>
      </p:sp>
      <p:pic>
        <p:nvPicPr>
          <p:cNvPr id="12" name="Picture 11">
            <a:extLst>
              <a:ext uri="{FF2B5EF4-FFF2-40B4-BE49-F238E27FC236}">
                <a16:creationId xmlns="" xmlns:a16="http://schemas.microsoft.com/office/drawing/2014/main" id="{8DC64C80-D4F9-4B7E-A493-C05625AC39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4472" y="4790851"/>
            <a:ext cx="1152128" cy="1840651"/>
          </a:xfrm>
          <a:prstGeom prst="rect">
            <a:avLst/>
          </a:prstGeom>
        </p:spPr>
      </p:pic>
    </p:spTree>
    <p:extLst>
      <p:ext uri="{BB962C8B-B14F-4D97-AF65-F5344CB8AC3E}">
        <p14:creationId xmlns:p14="http://schemas.microsoft.com/office/powerpoint/2010/main" val="428229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20713"/>
            <a:ext cx="8693150" cy="792162"/>
          </a:xfrm>
        </p:spPr>
        <p:txBody>
          <a:bodyPr>
            <a:normAutofit/>
          </a:bodyPr>
          <a:lstStyle/>
          <a:p>
            <a:pPr algn="ctr"/>
            <a:r>
              <a:rPr lang="en-US" sz="4000" dirty="0"/>
              <a:t>How our PTA supports Thornden </a:t>
            </a:r>
            <a:r>
              <a:rPr lang="en-US" sz="4000" dirty="0" smtClean="0"/>
              <a:t>pupils 2017/18</a:t>
            </a:r>
            <a:endParaRPr lang="en-US" sz="4000" dirty="0"/>
          </a:p>
        </p:txBody>
      </p:sp>
      <p:sp>
        <p:nvSpPr>
          <p:cNvPr id="3" name="Text Placeholder 2"/>
          <p:cNvSpPr>
            <a:spLocks noGrp="1"/>
          </p:cNvSpPr>
          <p:nvPr>
            <p:ph type="body" idx="4294967295"/>
          </p:nvPr>
        </p:nvSpPr>
        <p:spPr>
          <a:xfrm>
            <a:off x="0" y="1557338"/>
            <a:ext cx="9591675" cy="4751387"/>
          </a:xfrm>
        </p:spPr>
        <p:txBody>
          <a:bodyPr anchor="ctr">
            <a:normAutofit fontScale="25000" lnSpcReduction="20000"/>
          </a:bodyPr>
          <a:lstStyle/>
          <a:p>
            <a:endParaRPr lang="en-US" dirty="0"/>
          </a:p>
          <a:p>
            <a:endParaRPr lang="en-US" dirty="0">
              <a:solidFill>
                <a:schemeClr val="accent5">
                  <a:lumMod val="75000"/>
                </a:schemeClr>
              </a:solidFill>
            </a:endParaRPr>
          </a:p>
          <a:p>
            <a:endParaRPr lang="en-US" dirty="0">
              <a:solidFill>
                <a:schemeClr val="accent5">
                  <a:lumMod val="75000"/>
                </a:schemeClr>
              </a:solidFill>
            </a:endParaRPr>
          </a:p>
          <a:p>
            <a:endParaRPr lang="en-US" dirty="0"/>
          </a:p>
          <a:p>
            <a:pPr lvl="1" algn="ctr"/>
            <a:r>
              <a:rPr lang="en-US" sz="10000" dirty="0">
                <a:solidFill>
                  <a:schemeClr val="accent5">
                    <a:lumMod val="75000"/>
                  </a:schemeClr>
                </a:solidFill>
              </a:rPr>
              <a:t>Software support for dyslexic students £1000</a:t>
            </a:r>
          </a:p>
          <a:p>
            <a:pPr lvl="1" algn="ctr"/>
            <a:r>
              <a:rPr lang="en-US" sz="10000" dirty="0">
                <a:solidFill>
                  <a:schemeClr val="accent5">
                    <a:lumMod val="75000"/>
                  </a:schemeClr>
                </a:solidFill>
              </a:rPr>
              <a:t>Design and Technology Lego Robot competition £480</a:t>
            </a:r>
          </a:p>
          <a:p>
            <a:pPr lvl="1" algn="ctr"/>
            <a:r>
              <a:rPr lang="en-US" sz="10000" dirty="0">
                <a:solidFill>
                  <a:schemeClr val="accent5">
                    <a:lumMod val="75000"/>
                  </a:schemeClr>
                </a:solidFill>
              </a:rPr>
              <a:t>MFL Plays, Spelling Bee and Oktoberfest £450</a:t>
            </a:r>
          </a:p>
          <a:p>
            <a:pPr lvl="1" algn="ctr"/>
            <a:r>
              <a:rPr lang="en-US" sz="10000" dirty="0">
                <a:solidFill>
                  <a:schemeClr val="accent5">
                    <a:lumMod val="75000"/>
                  </a:schemeClr>
                </a:solidFill>
              </a:rPr>
              <a:t>Pastoral Support Resources £250</a:t>
            </a:r>
          </a:p>
          <a:p>
            <a:pPr lvl="1" algn="ctr"/>
            <a:r>
              <a:rPr lang="en-US" sz="10000" dirty="0">
                <a:solidFill>
                  <a:schemeClr val="accent5">
                    <a:lumMod val="75000"/>
                  </a:schemeClr>
                </a:solidFill>
              </a:rPr>
              <a:t>Wessex Literary Festival </a:t>
            </a:r>
            <a:r>
              <a:rPr lang="en-US" sz="10000" dirty="0" err="1">
                <a:solidFill>
                  <a:schemeClr val="accent5">
                    <a:lumMod val="75000"/>
                  </a:schemeClr>
                </a:solidFill>
              </a:rPr>
              <a:t>programmes</a:t>
            </a:r>
            <a:r>
              <a:rPr lang="en-US" sz="10000" dirty="0">
                <a:solidFill>
                  <a:schemeClr val="accent5">
                    <a:lumMod val="75000"/>
                  </a:schemeClr>
                </a:solidFill>
              </a:rPr>
              <a:t> £80</a:t>
            </a:r>
          </a:p>
          <a:p>
            <a:pPr lvl="1" algn="ctr"/>
            <a:r>
              <a:rPr lang="en-US" sz="10000" dirty="0">
                <a:solidFill>
                  <a:schemeClr val="accent5">
                    <a:lumMod val="75000"/>
                  </a:schemeClr>
                </a:solidFill>
              </a:rPr>
              <a:t>Hockey Goalkeeping Pads £360</a:t>
            </a:r>
          </a:p>
          <a:p>
            <a:pPr lvl="1" algn="ctr"/>
            <a:r>
              <a:rPr lang="en-US" sz="10000" b="1" dirty="0">
                <a:solidFill>
                  <a:schemeClr val="accent5">
                    <a:lumMod val="75000"/>
                  </a:schemeClr>
                </a:solidFill>
              </a:rPr>
              <a:t>New Y7 ‘Challenge Tuesdays’ £100</a:t>
            </a:r>
          </a:p>
          <a:p>
            <a:pPr lvl="1" algn="ctr"/>
            <a:r>
              <a:rPr lang="en-US" sz="10000" dirty="0">
                <a:solidFill>
                  <a:schemeClr val="accent5">
                    <a:lumMod val="75000"/>
                  </a:schemeClr>
                </a:solidFill>
              </a:rPr>
              <a:t>The Hub’s Netflix subscription  £80</a:t>
            </a:r>
          </a:p>
          <a:p>
            <a:pPr lvl="1" algn="ctr"/>
            <a:r>
              <a:rPr lang="en-US" sz="10000" dirty="0">
                <a:solidFill>
                  <a:schemeClr val="accent5">
                    <a:lumMod val="75000"/>
                  </a:schemeClr>
                </a:solidFill>
              </a:rPr>
              <a:t>Classroom library trial £50</a:t>
            </a:r>
          </a:p>
          <a:p>
            <a:pPr lvl="1" algn="ctr"/>
            <a:r>
              <a:rPr lang="en-US" sz="10000" dirty="0">
                <a:solidFill>
                  <a:schemeClr val="accent5">
                    <a:lumMod val="75000"/>
                  </a:schemeClr>
                </a:solidFill>
              </a:rPr>
              <a:t>Women’s Group £100</a:t>
            </a:r>
          </a:p>
          <a:p>
            <a:pPr lvl="1" algn="ctr"/>
            <a:r>
              <a:rPr lang="en-US" sz="10000" dirty="0">
                <a:solidFill>
                  <a:schemeClr val="accent5">
                    <a:lumMod val="75000"/>
                  </a:schemeClr>
                </a:solidFill>
              </a:rPr>
              <a:t>Thornden Live! Blog domain £80	</a:t>
            </a:r>
          </a:p>
          <a:p>
            <a:pPr lvl="1" algn="ctr"/>
            <a:r>
              <a:rPr lang="en-US" sz="10000" dirty="0">
                <a:solidFill>
                  <a:schemeClr val="accent5">
                    <a:lumMod val="75000"/>
                  </a:schemeClr>
                </a:solidFill>
              </a:rPr>
              <a:t>World Challenge £200 loan</a:t>
            </a:r>
          </a:p>
          <a:p>
            <a:pPr algn="ctr"/>
            <a:r>
              <a:rPr lang="en-US" sz="10400" dirty="0">
                <a:solidFill>
                  <a:schemeClr val="accent5">
                    <a:lumMod val="75000"/>
                  </a:schemeClr>
                </a:solidFill>
              </a:rPr>
              <a:t>	</a:t>
            </a:r>
          </a:p>
          <a:p>
            <a:endParaRPr lang="en-US" dirty="0"/>
          </a:p>
        </p:txBody>
      </p:sp>
    </p:spTree>
    <p:extLst>
      <p:ext uri="{BB962C8B-B14F-4D97-AF65-F5344CB8AC3E}">
        <p14:creationId xmlns:p14="http://schemas.microsoft.com/office/powerpoint/2010/main" val="400868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2018-2019</a:t>
            </a:r>
            <a:endParaRPr lang="en-GB" dirty="0"/>
          </a:p>
        </p:txBody>
      </p:sp>
      <p:sp>
        <p:nvSpPr>
          <p:cNvPr id="5" name="Text Placeholder 4"/>
          <p:cNvSpPr>
            <a:spLocks noGrp="1"/>
          </p:cNvSpPr>
          <p:nvPr>
            <p:ph type="body" idx="1"/>
          </p:nvPr>
        </p:nvSpPr>
        <p:spPr/>
        <p:txBody>
          <a:bodyPr>
            <a:normAutofit/>
          </a:bodyPr>
          <a:lstStyle/>
          <a:p>
            <a:r>
              <a:rPr lang="en-GB" sz="6600" dirty="0" smtClean="0"/>
              <a:t>£6400</a:t>
            </a:r>
            <a:endParaRPr lang="en-GB" sz="66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55" y="4902942"/>
            <a:ext cx="1800225" cy="1789360"/>
          </a:xfrm>
          <a:prstGeom prst="rect">
            <a:avLst/>
          </a:prstGeom>
        </p:spPr>
      </p:pic>
    </p:spTree>
    <p:extLst>
      <p:ext uri="{BB962C8B-B14F-4D97-AF65-F5344CB8AC3E}">
        <p14:creationId xmlns:p14="http://schemas.microsoft.com/office/powerpoint/2010/main" val="289733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6150" y="390089"/>
            <a:ext cx="10280650" cy="5078313"/>
          </a:xfrm>
          <a:prstGeom prst="rect">
            <a:avLst/>
          </a:prstGeom>
        </p:spPr>
        <p:txBody>
          <a:bodyPr wrap="square">
            <a:spAutoFit/>
          </a:bodyPr>
          <a:lstStyle/>
          <a:p>
            <a:r>
              <a:rPr lang="en-GB" dirty="0" smtClean="0">
                <a:solidFill>
                  <a:srgbClr val="000000"/>
                </a:solidFill>
                <a:latin typeface="Arial Black" panose="020B0A04020102020204" pitchFamily="34" charset="0"/>
                <a:ea typeface="Times New Roman" panose="02020603050405020304" pitchFamily="18" charset="0"/>
              </a:rPr>
              <a:t>Successful bids 2018-19 included</a:t>
            </a:r>
          </a:p>
          <a:p>
            <a:endParaRPr lang="en-GB" dirty="0">
              <a:solidFill>
                <a:srgbClr val="000000"/>
              </a:solidFill>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Nurture group resources including cash register. £100</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Drama materials, hair accessories </a:t>
            </a:r>
            <a:r>
              <a:rPr lang="en-GB" dirty="0" err="1" smtClean="0">
                <a:solidFill>
                  <a:srgbClr val="000000"/>
                </a:solidFill>
                <a:effectLst/>
                <a:latin typeface="Arial Black" panose="020B0A04020102020204" pitchFamily="34" charset="0"/>
                <a:ea typeface="Times New Roman" panose="02020603050405020304" pitchFamily="18" charset="0"/>
              </a:rPr>
              <a:t>etc</a:t>
            </a:r>
            <a:r>
              <a:rPr lang="en-GB" dirty="0" smtClean="0">
                <a:solidFill>
                  <a:srgbClr val="000000"/>
                </a:solidFill>
                <a:effectLst/>
                <a:latin typeface="Arial Black" panose="020B0A04020102020204" pitchFamily="34" charset="0"/>
                <a:ea typeface="Times New Roman" panose="02020603050405020304" pitchFamily="18" charset="0"/>
              </a:rPr>
              <a:t> creating costumes for drama productions. £100</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Lego club 4KG of </a:t>
            </a:r>
            <a:r>
              <a:rPr lang="en-GB" dirty="0" err="1" smtClean="0">
                <a:solidFill>
                  <a:srgbClr val="000000"/>
                </a:solidFill>
                <a:effectLst/>
                <a:latin typeface="Arial Black" panose="020B0A04020102020204" pitchFamily="34" charset="0"/>
                <a:ea typeface="Times New Roman" panose="02020603050405020304" pitchFamily="18" charset="0"/>
              </a:rPr>
              <a:t>lego</a:t>
            </a:r>
            <a:r>
              <a:rPr lang="en-GB" dirty="0" smtClean="0">
                <a:solidFill>
                  <a:srgbClr val="000000"/>
                </a:solidFill>
                <a:effectLst/>
                <a:latin typeface="Arial Black" panose="020B0A04020102020204" pitchFamily="34" charset="0"/>
                <a:ea typeface="Times New Roman" panose="02020603050405020304" pitchFamily="18" charset="0"/>
              </a:rPr>
              <a:t> to start.£60</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Dungeons and Dragons club guides £56</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Young Carers -70 students - £250</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Science department -ducklings within school. £250 </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Dance groups t shirts £200</a:t>
            </a:r>
            <a:endParaRPr lang="en-GB" sz="1600" dirty="0" smtClean="0">
              <a:effectLst/>
              <a:latin typeface="Arial Black" panose="020B0A04020102020204" pitchFamily="34" charset="0"/>
              <a:ea typeface="Times New Roman" panose="02020603050405020304" pitchFamily="18" charset="0"/>
            </a:endParaRPr>
          </a:p>
          <a:p>
            <a:r>
              <a:rPr lang="en-GB" dirty="0" smtClean="0">
                <a:solidFill>
                  <a:srgbClr val="000000"/>
                </a:solidFill>
                <a:effectLst/>
                <a:latin typeface="Arial Black" panose="020B0A04020102020204" pitchFamily="34" charset="0"/>
                <a:ea typeface="Times New Roman" panose="02020603050405020304" pitchFamily="18" charset="0"/>
              </a:rPr>
              <a:t>FOTS banner £70</a:t>
            </a:r>
          </a:p>
          <a:p>
            <a:r>
              <a:rPr lang="en-GB" dirty="0">
                <a:latin typeface="Arial Black" panose="020B0A04020102020204" pitchFamily="34" charset="0"/>
              </a:rPr>
              <a:t>Picnic benches £600.</a:t>
            </a:r>
            <a:br>
              <a:rPr lang="en-GB" dirty="0">
                <a:latin typeface="Arial Black" panose="020B0A04020102020204" pitchFamily="34" charset="0"/>
              </a:rPr>
            </a:br>
            <a:r>
              <a:rPr lang="en-GB" dirty="0">
                <a:latin typeface="Arial Black" panose="020B0A04020102020204" pitchFamily="34" charset="0"/>
              </a:rPr>
              <a:t>• Food Tech- Storage trolley and woks. £500. • Pastoral care resources £500. </a:t>
            </a:r>
            <a:br>
              <a:rPr lang="en-GB" dirty="0">
                <a:latin typeface="Arial Black" panose="020B0A04020102020204" pitchFamily="34" charset="0"/>
              </a:rPr>
            </a:br>
            <a:r>
              <a:rPr lang="en-GB" dirty="0">
                <a:latin typeface="Arial Black" panose="020B0A04020102020204" pitchFamily="34" charset="0"/>
              </a:rPr>
              <a:t>• Tempest production - £200</a:t>
            </a:r>
            <a:br>
              <a:rPr lang="en-GB" dirty="0">
                <a:latin typeface="Arial Black" panose="020B0A04020102020204" pitchFamily="34" charset="0"/>
              </a:rPr>
            </a:br>
            <a:r>
              <a:rPr lang="en-GB" dirty="0">
                <a:latin typeface="Arial Black" panose="020B0A04020102020204" pitchFamily="34" charset="0"/>
              </a:rPr>
              <a:t>• Modern Foreign Languages- dry erase pockets £83.96</a:t>
            </a:r>
            <a:br>
              <a:rPr lang="en-GB" dirty="0">
                <a:latin typeface="Arial Black" panose="020B0A04020102020204" pitchFamily="34" charset="0"/>
              </a:rPr>
            </a:br>
            <a:r>
              <a:rPr lang="en-GB" dirty="0">
                <a:latin typeface="Arial Black" panose="020B0A04020102020204" pitchFamily="34" charset="0"/>
              </a:rPr>
              <a:t>• School garden- seat cushions and parasol £150</a:t>
            </a:r>
            <a:br>
              <a:rPr lang="en-GB" dirty="0">
                <a:latin typeface="Arial Black" panose="020B0A04020102020204" pitchFamily="34" charset="0"/>
              </a:rPr>
            </a:br>
            <a:r>
              <a:rPr lang="en-GB" dirty="0">
                <a:latin typeface="Arial Black" panose="020B0A04020102020204" pitchFamily="34" charset="0"/>
              </a:rPr>
              <a:t>• MFL Spelling Bee- Pizza rewards for the best spellers £150</a:t>
            </a:r>
            <a:br>
              <a:rPr lang="en-GB" dirty="0">
                <a:latin typeface="Arial Black" panose="020B0A04020102020204" pitchFamily="34" charset="0"/>
              </a:rPr>
            </a:br>
            <a:r>
              <a:rPr lang="en-GB" dirty="0">
                <a:latin typeface="Arial Black" panose="020B0A04020102020204" pitchFamily="34" charset="0"/>
              </a:rPr>
              <a:t>• Young carers- funds for yoga sessions &amp; snacks £300</a:t>
            </a:r>
            <a:endParaRPr lang="en-GB" dirty="0" smtClean="0">
              <a:solidFill>
                <a:srgbClr val="000000"/>
              </a:solidFill>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118528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2019-2020</a:t>
            </a:r>
            <a:endParaRPr lang="en-GB" dirty="0"/>
          </a:p>
        </p:txBody>
      </p:sp>
      <p:sp>
        <p:nvSpPr>
          <p:cNvPr id="3" name="Text Placeholder 2"/>
          <p:cNvSpPr>
            <a:spLocks noGrp="1"/>
          </p:cNvSpPr>
          <p:nvPr>
            <p:ph type="body" idx="1"/>
          </p:nvPr>
        </p:nvSpPr>
        <p:spPr/>
        <p:txBody>
          <a:bodyPr>
            <a:normAutofit/>
          </a:bodyPr>
          <a:lstStyle/>
          <a:p>
            <a:r>
              <a:rPr lang="en-GB" sz="7200" dirty="0" smtClean="0"/>
              <a:t>£7695</a:t>
            </a:r>
            <a:endParaRPr lang="en-GB" sz="7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56" y="4849503"/>
            <a:ext cx="1800225" cy="1789360"/>
          </a:xfrm>
          <a:prstGeom prst="rect">
            <a:avLst/>
          </a:prstGeom>
        </p:spPr>
      </p:pic>
    </p:spTree>
    <p:extLst>
      <p:ext uri="{BB962C8B-B14F-4D97-AF65-F5344CB8AC3E}">
        <p14:creationId xmlns:p14="http://schemas.microsoft.com/office/powerpoint/2010/main" val="1504074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150" y="819150"/>
            <a:ext cx="10471150" cy="5047536"/>
          </a:xfrm>
          <a:prstGeom prst="rect">
            <a:avLst/>
          </a:prstGeom>
        </p:spPr>
        <p:txBody>
          <a:bodyPr wrap="square">
            <a:spAutoFit/>
          </a:bodyPr>
          <a:lstStyle/>
          <a:p>
            <a:pPr algn="ctr"/>
            <a:r>
              <a:rPr lang="en-GB" dirty="0" smtClean="0">
                <a:solidFill>
                  <a:srgbClr val="000000"/>
                </a:solidFill>
                <a:effectLst/>
                <a:latin typeface="Garamond" panose="02020404030301010803" pitchFamily="18" charset="0"/>
                <a:ea typeface="Times New Roman" panose="02020603050405020304" pitchFamily="18" charset="0"/>
              </a:rPr>
              <a:t>19/20 successful bids included</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English department - book corners in classroom £500 </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History department pupil prizes book vouchers £200</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The Geography department </a:t>
            </a:r>
            <a:r>
              <a:rPr lang="en-GB" dirty="0" err="1" smtClean="0">
                <a:solidFill>
                  <a:srgbClr val="000000"/>
                </a:solidFill>
                <a:effectLst/>
                <a:latin typeface="Garamond" panose="02020404030301010803" pitchFamily="18" charset="0"/>
                <a:ea typeface="Times New Roman" panose="02020603050405020304" pitchFamily="18" charset="0"/>
              </a:rPr>
              <a:t>Kaboodle</a:t>
            </a:r>
            <a:r>
              <a:rPr lang="en-GB" dirty="0" smtClean="0">
                <a:solidFill>
                  <a:srgbClr val="000000"/>
                </a:solidFill>
                <a:effectLst/>
                <a:latin typeface="Garamond" panose="02020404030301010803" pitchFamily="18" charset="0"/>
                <a:ea typeface="Times New Roman" panose="02020603050405020304" pitchFamily="18" charset="0"/>
              </a:rPr>
              <a:t> £350 </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Author visits – library for years 7, 8 and 9 at a cost of approx. £500 </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Pastoral support - 4 workshops with every year 7 child. £250 granted</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Maths Department resources £164.90  </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Lego club competition entry fee £150</a:t>
            </a:r>
            <a:endParaRPr lang="en-GB" sz="1600" dirty="0" smtClean="0">
              <a:effectLst/>
              <a:latin typeface="Garamond" panose="02020404030301010803" pitchFamily="18" charset="0"/>
              <a:ea typeface="Times New Roman" panose="02020603050405020304" pitchFamily="18" charset="0"/>
            </a:endParaRPr>
          </a:p>
          <a:p>
            <a:pPr algn="ctr"/>
            <a:r>
              <a:rPr lang="en-GB" dirty="0" smtClean="0">
                <a:solidFill>
                  <a:srgbClr val="000000"/>
                </a:solidFill>
                <a:effectLst/>
                <a:latin typeface="Garamond" panose="02020404030301010803" pitchFamily="18" charset="0"/>
                <a:ea typeface="Times New Roman" panose="02020603050405020304" pitchFamily="18" charset="0"/>
              </a:rPr>
              <a:t>Netflix subscription for hub £84</a:t>
            </a:r>
          </a:p>
          <a:p>
            <a:pPr algn="ctr"/>
            <a:r>
              <a:rPr lang="en-GB" sz="1600" dirty="0">
                <a:latin typeface="Garamond" panose="02020404030301010803" pitchFamily="18" charset="0"/>
              </a:rPr>
              <a:t>NATS - £175 STEM club glider kits. </a:t>
            </a:r>
          </a:p>
          <a:p>
            <a:pPr algn="ctr"/>
            <a:r>
              <a:rPr lang="en-GB" sz="1600" dirty="0">
                <a:latin typeface="Garamond" panose="02020404030301010803" pitchFamily="18" charset="0"/>
              </a:rPr>
              <a:t>Pastoral care £500 </a:t>
            </a:r>
          </a:p>
          <a:p>
            <a:pPr algn="ctr"/>
            <a:r>
              <a:rPr lang="en-GB" sz="1600" dirty="0">
                <a:latin typeface="Garamond" panose="02020404030301010803" pitchFamily="18" charset="0"/>
              </a:rPr>
              <a:t>Young Carers £500 including trip to </a:t>
            </a:r>
            <a:r>
              <a:rPr lang="en-GB" sz="1600" dirty="0" err="1">
                <a:latin typeface="Garamond" panose="02020404030301010803" pitchFamily="18" charset="0"/>
              </a:rPr>
              <a:t>Longdown</a:t>
            </a:r>
            <a:r>
              <a:rPr lang="en-GB" sz="1600" dirty="0">
                <a:latin typeface="Garamond" panose="02020404030301010803" pitchFamily="18" charset="0"/>
              </a:rPr>
              <a:t> Dairy Farm. </a:t>
            </a:r>
          </a:p>
          <a:p>
            <a:pPr algn="ctr"/>
            <a:r>
              <a:rPr lang="en-GB" sz="1600" dirty="0">
                <a:latin typeface="Garamond" panose="02020404030301010803" pitchFamily="18" charset="0"/>
              </a:rPr>
              <a:t>Ducklings for Science week £260 </a:t>
            </a:r>
          </a:p>
          <a:p>
            <a:pPr algn="ctr"/>
            <a:r>
              <a:rPr lang="en-GB" sz="1600" dirty="0">
                <a:latin typeface="Garamond" panose="02020404030301010803" pitchFamily="18" charset="0"/>
              </a:rPr>
              <a:t>Equipment for Food Tech classes - £212.32 Pasta rollers, pizza cutters and potato ricers. </a:t>
            </a:r>
          </a:p>
          <a:p>
            <a:pPr algn="ctr"/>
            <a:r>
              <a:rPr lang="en-GB" sz="1600" dirty="0">
                <a:latin typeface="Garamond" panose="02020404030301010803" pitchFamily="18" charset="0"/>
              </a:rPr>
              <a:t>Study skills for Escape activities - £60 Chests and padlocks for maths and English extra enrichment tasks</a:t>
            </a:r>
          </a:p>
          <a:p>
            <a:pPr algn="ctr"/>
            <a:r>
              <a:rPr lang="en-GB" sz="1600" dirty="0">
                <a:latin typeface="Garamond" panose="02020404030301010803" pitchFamily="18" charset="0"/>
              </a:rPr>
              <a:t>Study skills for toaster, supplies and help to put on a summer party for students on the study skills register. - £100 </a:t>
            </a:r>
          </a:p>
          <a:p>
            <a:pPr algn="ctr"/>
            <a:r>
              <a:rPr lang="en-GB" sz="1600" dirty="0">
                <a:latin typeface="Garamond" panose="02020404030301010803" pitchFamily="18" charset="0"/>
              </a:rPr>
              <a:t>Study skills for window film for the Shed - £20 </a:t>
            </a:r>
          </a:p>
          <a:p>
            <a:pPr algn="ctr"/>
            <a:r>
              <a:rPr lang="en-GB" sz="1600" dirty="0">
                <a:latin typeface="Garamond" panose="02020404030301010803" pitchFamily="18" charset="0"/>
              </a:rPr>
              <a:t>PE </a:t>
            </a:r>
            <a:r>
              <a:rPr lang="en-GB" sz="1600" dirty="0" err="1">
                <a:latin typeface="Garamond" panose="02020404030301010803" pitchFamily="18" charset="0"/>
              </a:rPr>
              <a:t>Dept</a:t>
            </a:r>
            <a:r>
              <a:rPr lang="en-GB" sz="1600" dirty="0">
                <a:latin typeface="Garamond" panose="02020404030301010803" pitchFamily="18" charset="0"/>
              </a:rPr>
              <a:t> for a cricket bowling machine - £500. </a:t>
            </a:r>
          </a:p>
          <a:p>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605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500" y="1092199"/>
            <a:ext cx="9937750" cy="4247317"/>
          </a:xfrm>
          <a:prstGeom prst="rect">
            <a:avLst/>
          </a:prstGeom>
        </p:spPr>
        <p:txBody>
          <a:bodyPr wrap="square">
            <a:spAutoFit/>
          </a:bodyPr>
          <a:lstStyle/>
          <a:p>
            <a:r>
              <a:rPr lang="en-GB" dirty="0" smtClean="0">
                <a:solidFill>
                  <a:srgbClr val="000000"/>
                </a:solidFill>
                <a:effectLst/>
                <a:latin typeface="Times New Roman" panose="02020603050405020304" pitchFamily="18" charset="0"/>
                <a:ea typeface="Times New Roman" panose="02020603050405020304" pitchFamily="18" charset="0"/>
              </a:rPr>
              <a:t>2019-2020 We were on course for a bumper year and then </a:t>
            </a:r>
            <a:r>
              <a:rPr lang="en-GB" dirty="0" smtClean="0">
                <a:solidFill>
                  <a:srgbClr val="000000"/>
                </a:solidFill>
                <a:latin typeface="Times New Roman" panose="02020603050405020304" pitchFamily="18" charset="0"/>
                <a:ea typeface="Times New Roman" panose="02020603050405020304" pitchFamily="18" charset="0"/>
              </a:rPr>
              <a:t>Covid struck – still we had already f</a:t>
            </a:r>
            <a:r>
              <a:rPr lang="en-GB" dirty="0" smtClean="0">
                <a:solidFill>
                  <a:srgbClr val="000000"/>
                </a:solidFill>
                <a:effectLst/>
                <a:latin typeface="Times New Roman" panose="02020603050405020304" pitchFamily="18" charset="0"/>
                <a:ea typeface="Times New Roman" panose="02020603050405020304" pitchFamily="18" charset="0"/>
              </a:rPr>
              <a:t>itted in 2 meetings before lockdown!</a:t>
            </a:r>
          </a:p>
          <a:p>
            <a:endParaRPr lang="en-GB" dirty="0">
              <a:solidFill>
                <a:srgbClr val="000000"/>
              </a:solidFill>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PE rowing machines to use in a club and for general fitness £800</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YEAR 7 TECHNOLOGY FAYRE die cutter £85. </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FOREST SCHOOL - a range of tools £300 </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DRAMA Budget for the winter production based on Cornish folklore and mythology £300</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Life Lab Peers promoting health within the school in the realms of emotional, mental and social well being. Aim to have around 60 trained students at any one time in the school to offer peer support and signposting. £1050</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HOMEWORK/BREAKFAST CLUB glasses/mugs for this group. Previously purchased items have been passed on to Young Carers. Currently approximate 7% of the school are eligible for pupil premium. £50. </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STEM CLUB</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£160 to complement the £175 given to the school via a grant from NATS. This was to purchase The Power Gliders kit.</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924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2020-2021</a:t>
            </a:r>
            <a:endParaRPr lang="en-GB" dirty="0"/>
          </a:p>
        </p:txBody>
      </p:sp>
      <p:sp>
        <p:nvSpPr>
          <p:cNvPr id="5" name="Text Placeholder 4"/>
          <p:cNvSpPr>
            <a:spLocks noGrp="1"/>
          </p:cNvSpPr>
          <p:nvPr>
            <p:ph type="body" idx="1"/>
          </p:nvPr>
        </p:nvSpPr>
        <p:spPr/>
        <p:txBody>
          <a:bodyPr>
            <a:normAutofit/>
          </a:bodyPr>
          <a:lstStyle/>
          <a:p>
            <a:r>
              <a:rPr lang="en-GB" sz="7200" dirty="0" smtClean="0"/>
              <a:t>£9853</a:t>
            </a:r>
            <a:endParaRPr lang="en-GB" sz="72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30" y="4908879"/>
            <a:ext cx="1800225" cy="1789360"/>
          </a:xfrm>
          <a:prstGeom prst="rect">
            <a:avLst/>
          </a:prstGeom>
        </p:spPr>
      </p:pic>
    </p:spTree>
    <p:extLst>
      <p:ext uri="{BB962C8B-B14F-4D97-AF65-F5344CB8AC3E}">
        <p14:creationId xmlns:p14="http://schemas.microsoft.com/office/powerpoint/2010/main" val="866952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274838"/>
            <a:ext cx="6096000" cy="3385542"/>
          </a:xfrm>
          <a:prstGeom prst="rect">
            <a:avLst/>
          </a:prstGeom>
        </p:spPr>
        <p:txBody>
          <a:bodyPr>
            <a:spAutoFit/>
          </a:bodyPr>
          <a:lstStyle/>
          <a:p>
            <a:r>
              <a:rPr lang="en-GB" dirty="0" smtClean="0">
                <a:solidFill>
                  <a:srgbClr val="000000"/>
                </a:solidFill>
                <a:effectLst/>
                <a:latin typeface="Times New Roman" panose="02020603050405020304" pitchFamily="18" charset="0"/>
                <a:ea typeface="Times New Roman" panose="02020603050405020304" pitchFamily="18" charset="0"/>
              </a:rPr>
              <a:t>2020-21Successful bids included</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(Reduced number of bids as pupils in school but still social distancing, no clubs running, bubbles, lots of time outside)</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Forest school Outdoor learning £100</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£400 for y7 courtyard improvements and wild flower meadow</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£200 for shed 2.0</a:t>
            </a:r>
            <a:endParaRPr lang="en-GB" sz="1600"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£8353 outdoor seating to include 21 benches and 8 picnic benches</a:t>
            </a:r>
          </a:p>
          <a:p>
            <a:r>
              <a:rPr lang="en-GB" dirty="0" smtClean="0">
                <a:solidFill>
                  <a:srgbClr val="000000"/>
                </a:solidFill>
                <a:latin typeface="Times New Roman" panose="02020603050405020304" pitchFamily="18" charset="0"/>
                <a:ea typeface="Times New Roman" panose="02020603050405020304" pitchFamily="18" charset="0"/>
              </a:rPr>
              <a:t>Y11 leavers party ice cream van </a:t>
            </a:r>
            <a:r>
              <a:rPr lang="en-GB" dirty="0" smtClean="0">
                <a:solidFill>
                  <a:srgbClr val="000000"/>
                </a:solidFill>
                <a:effectLst/>
                <a:latin typeface="Times New Roman" panose="02020603050405020304" pitchFamily="18" charset="0"/>
                <a:ea typeface="Times New Roman" panose="02020603050405020304" pitchFamily="18" charset="0"/>
              </a:rPr>
              <a:t>£</a:t>
            </a:r>
            <a:r>
              <a:rPr lang="en-GB" dirty="0" smtClean="0">
                <a:solidFill>
                  <a:srgbClr val="000000"/>
                </a:solidFill>
                <a:latin typeface="Times New Roman" panose="02020603050405020304" pitchFamily="18" charset="0"/>
                <a:ea typeface="Times New Roman" panose="02020603050405020304" pitchFamily="18" charset="0"/>
              </a:rPr>
              <a:t>300</a:t>
            </a:r>
          </a:p>
          <a:p>
            <a:r>
              <a:rPr lang="en-GB" dirty="0" smtClean="0">
                <a:solidFill>
                  <a:srgbClr val="000000"/>
                </a:solidFill>
                <a:latin typeface="Times New Roman" panose="02020603050405020304" pitchFamily="18" charset="0"/>
                <a:ea typeface="Times New Roman" panose="02020603050405020304" pitchFamily="18" charset="0"/>
              </a:rPr>
              <a:t>Pastoral support </a:t>
            </a:r>
            <a:r>
              <a:rPr lang="en-GB" dirty="0" smtClean="0">
                <a:solidFill>
                  <a:srgbClr val="000000"/>
                </a:solidFill>
                <a:effectLst/>
                <a:latin typeface="Times New Roman" panose="02020603050405020304" pitchFamily="18" charset="0"/>
                <a:ea typeface="Times New Roman" panose="02020603050405020304" pitchFamily="18" charset="0"/>
              </a:rPr>
              <a:t>£</a:t>
            </a:r>
            <a:r>
              <a:rPr lang="en-GB" dirty="0" smtClean="0">
                <a:solidFill>
                  <a:srgbClr val="000000"/>
                </a:solidFill>
                <a:latin typeface="Times New Roman" panose="02020603050405020304" pitchFamily="18" charset="0"/>
                <a:ea typeface="Times New Roman" panose="02020603050405020304" pitchFamily="18" charset="0"/>
              </a:rPr>
              <a:t>500</a:t>
            </a:r>
          </a:p>
          <a:p>
            <a:endParaRPr lang="en-GB" dirty="0" smtClean="0">
              <a:solidFill>
                <a:srgbClr val="000000"/>
              </a:solidFill>
              <a:effectLst/>
              <a:latin typeface="Times New Roman" panose="02020603050405020304" pitchFamily="18" charset="0"/>
              <a:ea typeface="Times New Roman" panose="02020603050405020304" pitchFamily="18" charset="0"/>
            </a:endParaRPr>
          </a:p>
          <a:p>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319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Since February 2016…</a:t>
            </a:r>
            <a:endParaRPr lang="en-GB" dirty="0"/>
          </a:p>
        </p:txBody>
      </p:sp>
      <p:sp>
        <p:nvSpPr>
          <p:cNvPr id="3" name="Content Placeholder 2"/>
          <p:cNvSpPr>
            <a:spLocks noGrp="1"/>
          </p:cNvSpPr>
          <p:nvPr>
            <p:ph idx="1"/>
          </p:nvPr>
        </p:nvSpPr>
        <p:spPr>
          <a:xfrm>
            <a:off x="2514600" y="1600200"/>
            <a:ext cx="8001000" cy="5069160"/>
          </a:xfrm>
        </p:spPr>
        <p:txBody>
          <a:bodyPr/>
          <a:lstStyle/>
          <a:p>
            <a:pPr marL="0" indent="0">
              <a:buNone/>
            </a:pPr>
            <a:r>
              <a:rPr lang="en-GB" dirty="0" smtClean="0">
                <a:solidFill>
                  <a:srgbClr val="FF0000"/>
                </a:solidFill>
              </a:rPr>
              <a:t>FOTS has given £95,000+ to</a:t>
            </a:r>
            <a:r>
              <a:rPr lang="en-GB" dirty="0" smtClean="0"/>
              <a:t>:</a:t>
            </a:r>
          </a:p>
          <a:p>
            <a:pPr marL="0" indent="0">
              <a:buNone/>
            </a:pPr>
            <a:r>
              <a:rPr lang="en-GB" sz="2400" u="sng" dirty="0"/>
              <a:t>Pastoral support</a:t>
            </a:r>
            <a:r>
              <a:rPr lang="en-GB" sz="2400" dirty="0"/>
              <a:t>: </a:t>
            </a:r>
          </a:p>
          <a:p>
            <a:pPr marL="0" indent="0">
              <a:buNone/>
            </a:pPr>
            <a:r>
              <a:rPr lang="en-GB" sz="2400" dirty="0"/>
              <a:t>Thornden Young Carers, Bereavement Group, Pastoral Care, The Hub, Mental Health Champions Scheme, additional support for Pupil Premium students, Forest School, Learning support</a:t>
            </a:r>
          </a:p>
          <a:p>
            <a:pPr marL="0" indent="0">
              <a:buNone/>
            </a:pPr>
            <a:endParaRPr lang="en-GB" sz="2400" dirty="0"/>
          </a:p>
          <a:p>
            <a:pPr marL="0" indent="0">
              <a:buNone/>
            </a:pPr>
            <a:r>
              <a:rPr lang="en-GB" sz="2400" u="sng" dirty="0"/>
              <a:t>Built Environment</a:t>
            </a:r>
            <a:r>
              <a:rPr lang="en-GB" sz="2400" dirty="0"/>
              <a:t>:</a:t>
            </a:r>
          </a:p>
          <a:p>
            <a:pPr marL="0" indent="0">
              <a:buNone/>
            </a:pPr>
            <a:r>
              <a:rPr lang="en-GB" sz="2400" dirty="0"/>
              <a:t>Library resources, History wall art, Library mural, Water fountains, Picnic tables and benches, Cycle club storage container, Y7 Courtyard enhancement, The Shed projects</a:t>
            </a:r>
          </a:p>
          <a:p>
            <a:pPr marL="0" indent="0">
              <a:buNone/>
            </a:pPr>
            <a:endParaRPr lang="en-GB" sz="2400" dirty="0"/>
          </a:p>
        </p:txBody>
      </p:sp>
      <p:pic>
        <p:nvPicPr>
          <p:cNvPr id="4" name="Picture 3" descr="http://www.thornden.hants.sch.uk/user/74/180527.png"/>
          <p:cNvPicPr/>
          <p:nvPr/>
        </p:nvPicPr>
        <p:blipFill>
          <a:blip r:embed="rId2" cstate="print"/>
          <a:srcRect/>
          <a:stretch>
            <a:fillRect/>
          </a:stretch>
        </p:blipFill>
        <p:spPr bwMode="auto">
          <a:xfrm>
            <a:off x="8040216" y="0"/>
            <a:ext cx="1404664" cy="1340768"/>
          </a:xfrm>
          <a:prstGeom prst="rect">
            <a:avLst/>
          </a:prstGeom>
          <a:noFill/>
          <a:ln w="9525">
            <a:noFill/>
            <a:miter lim="800000"/>
            <a:headEnd/>
            <a:tailEnd/>
          </a:ln>
        </p:spPr>
      </p:pic>
      <p:pic>
        <p:nvPicPr>
          <p:cNvPr id="5" name="Picture 4" descr="c:\Users\stefan\Pictures\board games.jpg"/>
          <p:cNvPicPr/>
          <p:nvPr/>
        </p:nvPicPr>
        <p:blipFill>
          <a:blip r:embed="rId3" cstate="print"/>
          <a:srcRect/>
          <a:stretch>
            <a:fillRect/>
          </a:stretch>
        </p:blipFill>
        <p:spPr bwMode="auto">
          <a:xfrm>
            <a:off x="6722372" y="1130808"/>
            <a:ext cx="1028328" cy="938784"/>
          </a:xfrm>
          <a:prstGeom prst="rect">
            <a:avLst/>
          </a:prstGeom>
          <a:noFill/>
          <a:ln w="9525">
            <a:noFill/>
            <a:miter lim="800000"/>
            <a:headEnd/>
            <a:tailEnd/>
          </a:ln>
        </p:spPr>
      </p:pic>
      <p:pic>
        <p:nvPicPr>
          <p:cNvPr id="6" name="Picture 5" descr="books spinner.jpg"/>
          <p:cNvPicPr>
            <a:picLocks noChangeAspect="1"/>
          </p:cNvPicPr>
          <p:nvPr/>
        </p:nvPicPr>
        <p:blipFill>
          <a:blip r:embed="rId4" cstate="print"/>
          <a:stretch>
            <a:fillRect/>
          </a:stretch>
        </p:blipFill>
        <p:spPr>
          <a:xfrm>
            <a:off x="9440180" y="1225463"/>
            <a:ext cx="1080120" cy="1362075"/>
          </a:xfrm>
          <a:prstGeom prst="rect">
            <a:avLst/>
          </a:prstGeom>
        </p:spPr>
      </p:pic>
      <p:pic>
        <p:nvPicPr>
          <p:cNvPr id="7" name="Content Placeholder 3" descr="shed 2.jpg"/>
          <p:cNvPicPr>
            <a:picLocks noChangeAspect="1"/>
          </p:cNvPicPr>
          <p:nvPr/>
        </p:nvPicPr>
        <p:blipFill>
          <a:blip r:embed="rId5" cstate="print"/>
          <a:stretch>
            <a:fillRect/>
          </a:stretch>
        </p:blipFill>
        <p:spPr bwMode="auto">
          <a:xfrm>
            <a:off x="8876180" y="3624713"/>
            <a:ext cx="2718401" cy="1224136"/>
          </a:xfrm>
          <a:prstGeom prst="rect">
            <a:avLst/>
          </a:prstGeom>
          <a:noFill/>
          <a:ln w="9525">
            <a:noFill/>
            <a:miter lim="800000"/>
            <a:headEnd/>
            <a:tailEnd/>
          </a:ln>
        </p:spPr>
      </p:pic>
      <p:pic>
        <p:nvPicPr>
          <p:cNvPr id="8" name="Picture 7" descr="netflix.png"/>
          <p:cNvPicPr>
            <a:picLocks noChangeAspect="1"/>
          </p:cNvPicPr>
          <p:nvPr/>
        </p:nvPicPr>
        <p:blipFill>
          <a:blip r:embed="rId6" cstate="print"/>
          <a:stretch>
            <a:fillRect/>
          </a:stretch>
        </p:blipFill>
        <p:spPr>
          <a:xfrm>
            <a:off x="8083709" y="1238965"/>
            <a:ext cx="807608" cy="656181"/>
          </a:xfrm>
          <a:prstGeom prst="rect">
            <a:avLst/>
          </a:prstGeom>
        </p:spPr>
      </p:pic>
      <p:pic>
        <p:nvPicPr>
          <p:cNvPr id="9" name="Picture 8"/>
          <p:cNvPicPr/>
          <p:nvPr/>
        </p:nvPicPr>
        <p:blipFill>
          <a:blip r:embed="rId7" cstate="print"/>
          <a:stretch>
            <a:fillRect/>
          </a:stretch>
        </p:blipFill>
        <p:spPr>
          <a:xfrm>
            <a:off x="5521077" y="3712303"/>
            <a:ext cx="1656184" cy="1048956"/>
          </a:xfrm>
          <a:prstGeom prst="rect">
            <a:avLst/>
          </a:prstGeom>
        </p:spPr>
      </p:pic>
    </p:spTree>
    <p:extLst>
      <p:ext uri="{BB962C8B-B14F-4D97-AF65-F5344CB8AC3E}">
        <p14:creationId xmlns:p14="http://schemas.microsoft.com/office/powerpoint/2010/main" val="2628735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2021-2022</a:t>
            </a:r>
            <a:endParaRPr lang="en-GB" dirty="0"/>
          </a:p>
        </p:txBody>
      </p:sp>
      <p:sp>
        <p:nvSpPr>
          <p:cNvPr id="3" name="Text Placeholder 2"/>
          <p:cNvSpPr>
            <a:spLocks noGrp="1"/>
          </p:cNvSpPr>
          <p:nvPr>
            <p:ph type="body" idx="1"/>
          </p:nvPr>
        </p:nvSpPr>
        <p:spPr/>
        <p:txBody>
          <a:bodyPr>
            <a:normAutofit/>
          </a:bodyPr>
          <a:lstStyle/>
          <a:p>
            <a:r>
              <a:rPr lang="en-GB" sz="6600" dirty="0" smtClean="0"/>
              <a:t>£21,427</a:t>
            </a:r>
            <a:endParaRPr lang="en-GB" sz="6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18" y="4879191"/>
            <a:ext cx="1800225" cy="1789360"/>
          </a:xfrm>
          <a:prstGeom prst="rect">
            <a:avLst/>
          </a:prstGeom>
        </p:spPr>
      </p:pic>
    </p:spTree>
    <p:extLst>
      <p:ext uri="{BB962C8B-B14F-4D97-AF65-F5344CB8AC3E}">
        <p14:creationId xmlns:p14="http://schemas.microsoft.com/office/powerpoint/2010/main" val="304212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FOTS 2021/22</a:t>
            </a:r>
            <a:endParaRPr lang="en-GB" dirty="0"/>
          </a:p>
        </p:txBody>
      </p:sp>
      <p:sp>
        <p:nvSpPr>
          <p:cNvPr id="3" name="Content Placeholder 2"/>
          <p:cNvSpPr>
            <a:spLocks noGrp="1"/>
          </p:cNvSpPr>
          <p:nvPr>
            <p:ph idx="1"/>
          </p:nvPr>
        </p:nvSpPr>
        <p:spPr>
          <a:xfrm>
            <a:off x="1024128" y="2286000"/>
            <a:ext cx="9720073" cy="4540180"/>
          </a:xfrm>
        </p:spPr>
        <p:txBody>
          <a:bodyPr>
            <a:normAutofit fontScale="32500" lnSpcReduction="20000"/>
          </a:bodyPr>
          <a:lstStyle/>
          <a:p>
            <a:pPr marL="0" indent="0">
              <a:buNone/>
            </a:pPr>
            <a:r>
              <a:rPr lang="en-GB" sz="5600" b="1" dirty="0"/>
              <a:t>Picnic tables and benches £4800</a:t>
            </a:r>
          </a:p>
          <a:p>
            <a:pPr marL="0" indent="0">
              <a:buNone/>
            </a:pPr>
            <a:r>
              <a:rPr lang="en-GB" sz="5600" b="1" dirty="0"/>
              <a:t>Young carers, pastoral support etc. £2500</a:t>
            </a:r>
          </a:p>
          <a:p>
            <a:pPr marL="0" indent="0">
              <a:buNone/>
            </a:pPr>
            <a:r>
              <a:rPr lang="en-GB" sz="5600" b="1" dirty="0"/>
              <a:t>Astro goals</a:t>
            </a:r>
            <a:r>
              <a:rPr lang="en-GB" sz="5600" dirty="0"/>
              <a:t>. </a:t>
            </a:r>
            <a:r>
              <a:rPr lang="en-GB" sz="5600" b="1" dirty="0"/>
              <a:t>£979 </a:t>
            </a:r>
          </a:p>
          <a:p>
            <a:pPr marL="0" indent="0">
              <a:buNone/>
            </a:pPr>
            <a:r>
              <a:rPr lang="en-GB" sz="5600" b="1" dirty="0"/>
              <a:t>Duke of Edinburgh tents, compasses, map holders £500 </a:t>
            </a:r>
            <a:endParaRPr lang="en-GB" sz="5600" dirty="0"/>
          </a:p>
          <a:p>
            <a:pPr marL="0" indent="0">
              <a:buNone/>
            </a:pPr>
            <a:r>
              <a:rPr lang="en-GB" sz="5600" b="1" dirty="0"/>
              <a:t>Dance/Drama camera for recording GCSE work £1000</a:t>
            </a:r>
            <a:endParaRPr lang="en-GB" sz="5600" dirty="0"/>
          </a:p>
          <a:p>
            <a:pPr marL="0" indent="0">
              <a:buNone/>
            </a:pPr>
            <a:r>
              <a:rPr lang="en-GB" sz="5600" b="1" dirty="0"/>
              <a:t>Trampoline and mats £4005</a:t>
            </a:r>
          </a:p>
          <a:p>
            <a:pPr marL="0" indent="0">
              <a:buNone/>
            </a:pPr>
            <a:r>
              <a:rPr lang="en-GB" sz="5600" b="1" dirty="0"/>
              <a:t>PE school team kits </a:t>
            </a:r>
            <a:r>
              <a:rPr lang="en-GB" sz="5600" dirty="0"/>
              <a:t> </a:t>
            </a:r>
            <a:r>
              <a:rPr lang="en-GB" sz="5600" b="1" dirty="0"/>
              <a:t>£3730</a:t>
            </a:r>
            <a:endParaRPr lang="en-GB" sz="5600" dirty="0"/>
          </a:p>
          <a:p>
            <a:pPr marL="0" indent="0">
              <a:buNone/>
            </a:pPr>
            <a:r>
              <a:rPr lang="en-GB" sz="5600" b="1" dirty="0"/>
              <a:t>Warhammer/Gaslands for Gaming Club £215 </a:t>
            </a:r>
            <a:endParaRPr lang="en-GB" sz="5600" dirty="0"/>
          </a:p>
          <a:p>
            <a:pPr marL="0" indent="0">
              <a:buNone/>
            </a:pPr>
            <a:r>
              <a:rPr lang="en-GB" sz="5600" b="1" dirty="0"/>
              <a:t>Alice in Wonderland set and costumes  £ 400 </a:t>
            </a:r>
            <a:r>
              <a:rPr lang="en-GB" sz="5600" dirty="0"/>
              <a:t> </a:t>
            </a:r>
          </a:p>
          <a:p>
            <a:pPr marL="0" indent="0">
              <a:buNone/>
            </a:pPr>
            <a:r>
              <a:rPr lang="en-GB" sz="5600" b="1" dirty="0"/>
              <a:t>Library display shelving £805 </a:t>
            </a:r>
            <a:endParaRPr lang="en-GB" sz="5600" dirty="0"/>
          </a:p>
          <a:p>
            <a:pPr marL="0" indent="0">
              <a:buNone/>
            </a:pPr>
            <a:r>
              <a:rPr lang="en-GB" sz="5600" b="1" dirty="0"/>
              <a:t>Chess Club £170 </a:t>
            </a:r>
            <a:r>
              <a:rPr lang="en-GB" sz="5600" dirty="0"/>
              <a:t> </a:t>
            </a:r>
          </a:p>
          <a:p>
            <a:pPr marL="0" indent="0">
              <a:buNone/>
            </a:pPr>
            <a:r>
              <a:rPr lang="en-GB" sz="5600" b="1" dirty="0"/>
              <a:t>Ducklings £275</a:t>
            </a:r>
          </a:p>
          <a:p>
            <a:pPr marL="0" indent="0">
              <a:buNone/>
            </a:pPr>
            <a:endParaRPr lang="en-GB" sz="2000" b="1" dirty="0"/>
          </a:p>
          <a:p>
            <a:pPr>
              <a:buNone/>
            </a:pPr>
            <a:endParaRPr lang="en-GB" sz="1000" dirty="0"/>
          </a:p>
        </p:txBody>
      </p:sp>
      <p:pic>
        <p:nvPicPr>
          <p:cNvPr id="15" name="Picture 14" descr="http://www.thornden.hants.sch.uk/user/74/180527.png"/>
          <p:cNvPicPr/>
          <p:nvPr/>
        </p:nvPicPr>
        <p:blipFill>
          <a:blip r:embed="rId2" cstate="print"/>
          <a:srcRect/>
          <a:stretch>
            <a:fillRect/>
          </a:stretch>
        </p:blipFill>
        <p:spPr bwMode="auto">
          <a:xfrm>
            <a:off x="7968208" y="0"/>
            <a:ext cx="1404664" cy="1340768"/>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8847385" y="1145456"/>
            <a:ext cx="1786050" cy="1584000"/>
          </a:xfrm>
          <a:prstGeom prst="rect">
            <a:avLst/>
          </a:prstGeom>
        </p:spPr>
      </p:pic>
      <p:sp>
        <p:nvSpPr>
          <p:cNvPr id="16" name="AutoShape 2" descr="Duke of Edinburgh's Award | Young Sc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4" descr="Duke of Edinburgh's Award | Young Sc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480" y="5470489"/>
            <a:ext cx="1360850" cy="136085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3502" y="4908433"/>
            <a:ext cx="1412776" cy="141277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3292" y="5812559"/>
            <a:ext cx="1368152" cy="1013621"/>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6279" y="3484573"/>
            <a:ext cx="2097157" cy="1572868"/>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3244" y="1315595"/>
            <a:ext cx="1324198" cy="970405"/>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7959" y="5969000"/>
            <a:ext cx="876300" cy="876300"/>
          </a:xfrm>
          <a:prstGeom prst="rect">
            <a:avLst/>
          </a:prstGeom>
        </p:spPr>
      </p:pic>
    </p:spTree>
    <p:extLst>
      <p:ext uri="{BB962C8B-B14F-4D97-AF65-F5344CB8AC3E}">
        <p14:creationId xmlns:p14="http://schemas.microsoft.com/office/powerpoint/2010/main" val="327721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2022-2023</a:t>
            </a:r>
            <a:endParaRPr lang="en-GB" dirty="0"/>
          </a:p>
        </p:txBody>
      </p:sp>
      <p:sp>
        <p:nvSpPr>
          <p:cNvPr id="3" name="Text Placeholder 2"/>
          <p:cNvSpPr>
            <a:spLocks noGrp="1"/>
          </p:cNvSpPr>
          <p:nvPr>
            <p:ph type="body" idx="1"/>
          </p:nvPr>
        </p:nvSpPr>
        <p:spPr/>
        <p:txBody>
          <a:bodyPr>
            <a:normAutofit/>
          </a:bodyPr>
          <a:lstStyle/>
          <a:p>
            <a:r>
              <a:rPr lang="en-GB" sz="6600" dirty="0" smtClean="0"/>
              <a:t>£22,095</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30" y="4908879"/>
            <a:ext cx="1800225" cy="1789360"/>
          </a:xfrm>
          <a:prstGeom prst="rect">
            <a:avLst/>
          </a:prstGeom>
        </p:spPr>
      </p:pic>
    </p:spTree>
    <p:extLst>
      <p:ext uri="{BB962C8B-B14F-4D97-AF65-F5344CB8AC3E}">
        <p14:creationId xmlns:p14="http://schemas.microsoft.com/office/powerpoint/2010/main" val="252441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FOTS 2022/23 giving</a:t>
            </a:r>
            <a:endParaRPr lang="en-GB" dirty="0"/>
          </a:p>
        </p:txBody>
      </p:sp>
      <p:sp>
        <p:nvSpPr>
          <p:cNvPr id="3" name="Content Placeholder 2"/>
          <p:cNvSpPr>
            <a:spLocks noGrp="1"/>
          </p:cNvSpPr>
          <p:nvPr>
            <p:ph idx="1"/>
          </p:nvPr>
        </p:nvSpPr>
        <p:spPr>
          <a:xfrm>
            <a:off x="1143715" y="1765646"/>
            <a:ext cx="8001000" cy="4572000"/>
          </a:xfrm>
        </p:spPr>
        <p:txBody>
          <a:bodyPr>
            <a:normAutofit fontScale="77500" lnSpcReduction="20000"/>
          </a:bodyPr>
          <a:lstStyle/>
          <a:p>
            <a:pPr marL="0" indent="0">
              <a:buNone/>
            </a:pPr>
            <a:r>
              <a:rPr lang="en-GB" sz="2000" b="1" dirty="0"/>
              <a:t>3D printers £5000</a:t>
            </a:r>
          </a:p>
          <a:p>
            <a:pPr marL="0" indent="0">
              <a:buNone/>
            </a:pPr>
            <a:r>
              <a:rPr lang="en-GB" sz="2000" b="1" dirty="0"/>
              <a:t>Young Carers, ELSA, Pastoral Support, </a:t>
            </a:r>
          </a:p>
          <a:p>
            <a:pPr marL="0" indent="0">
              <a:buNone/>
            </a:pPr>
            <a:r>
              <a:rPr lang="en-GB" sz="2000" b="1" dirty="0"/>
              <a:t>Forest School etc. £2700</a:t>
            </a:r>
          </a:p>
          <a:p>
            <a:pPr marL="0" indent="0">
              <a:buNone/>
            </a:pPr>
            <a:r>
              <a:rPr lang="en-GB" sz="2000" b="1" dirty="0"/>
              <a:t>Football goals, nets</a:t>
            </a:r>
            <a:r>
              <a:rPr lang="en-GB" sz="2000" dirty="0"/>
              <a:t>. </a:t>
            </a:r>
            <a:r>
              <a:rPr lang="en-GB" sz="2000" b="1" dirty="0"/>
              <a:t>£990</a:t>
            </a:r>
          </a:p>
          <a:p>
            <a:pPr marL="0" indent="0">
              <a:buNone/>
            </a:pPr>
            <a:r>
              <a:rPr lang="en-GB" sz="2000" b="1" dirty="0"/>
              <a:t>Duke of Edinburgh tents £945 </a:t>
            </a:r>
            <a:endParaRPr lang="en-GB" sz="2000" dirty="0"/>
          </a:p>
          <a:p>
            <a:pPr marL="0" indent="0">
              <a:buNone/>
            </a:pPr>
            <a:r>
              <a:rPr lang="en-GB" sz="2000" b="1" dirty="0"/>
              <a:t>Art cameras for recording GCSE work £507.63</a:t>
            </a:r>
            <a:endParaRPr lang="en-GB" sz="2000" dirty="0"/>
          </a:p>
          <a:p>
            <a:pPr marL="0" indent="0">
              <a:buNone/>
            </a:pPr>
            <a:r>
              <a:rPr lang="en-GB" sz="2000" b="1" dirty="0"/>
              <a:t>Trampoline club leader £360</a:t>
            </a:r>
          </a:p>
          <a:p>
            <a:pPr marL="0" indent="0">
              <a:buNone/>
            </a:pPr>
            <a:r>
              <a:rPr lang="en-GB" sz="2000" b="1" dirty="0"/>
              <a:t>PE Sports Awards evening </a:t>
            </a:r>
            <a:r>
              <a:rPr lang="en-GB" sz="2000" dirty="0"/>
              <a:t> </a:t>
            </a:r>
            <a:r>
              <a:rPr lang="en-GB" sz="2000" b="1" dirty="0"/>
              <a:t>£500</a:t>
            </a:r>
            <a:endParaRPr lang="en-GB" sz="2000" dirty="0"/>
          </a:p>
          <a:p>
            <a:pPr marL="0" indent="0">
              <a:buNone/>
            </a:pPr>
            <a:r>
              <a:rPr lang="en-GB" sz="2000" b="1" dirty="0"/>
              <a:t>Warhammer/Gaslands for Gaming Club £88.97 </a:t>
            </a:r>
            <a:endParaRPr lang="en-GB" sz="2000" dirty="0"/>
          </a:p>
          <a:p>
            <a:pPr marL="0" indent="0">
              <a:buNone/>
            </a:pPr>
            <a:r>
              <a:rPr lang="en-GB" sz="2000" b="1" dirty="0"/>
              <a:t>Bugsy! set and costumes  £600</a:t>
            </a:r>
            <a:r>
              <a:rPr lang="en-GB" sz="2000" dirty="0"/>
              <a:t> </a:t>
            </a:r>
          </a:p>
          <a:p>
            <a:pPr marL="0" indent="0">
              <a:buNone/>
            </a:pPr>
            <a:r>
              <a:rPr lang="en-GB" sz="2000" b="1" dirty="0"/>
              <a:t>Library resources £415 </a:t>
            </a:r>
            <a:endParaRPr lang="en-GB" sz="2000" dirty="0"/>
          </a:p>
          <a:p>
            <a:pPr marL="0" indent="0">
              <a:buNone/>
            </a:pPr>
            <a:r>
              <a:rPr lang="en-GB" sz="2000" b="1" dirty="0"/>
              <a:t>Chess Club £110 </a:t>
            </a:r>
            <a:r>
              <a:rPr lang="en-GB" sz="2000" dirty="0"/>
              <a:t> </a:t>
            </a:r>
          </a:p>
          <a:p>
            <a:pPr marL="0" indent="0">
              <a:buNone/>
            </a:pPr>
            <a:r>
              <a:rPr lang="en-GB" sz="2000" b="1" dirty="0"/>
              <a:t>Ducklings £290</a:t>
            </a:r>
            <a:endParaRPr lang="en-GB" sz="2800" dirty="0">
              <a:solidFill>
                <a:srgbClr val="FF0000"/>
              </a:solidFill>
            </a:endParaRPr>
          </a:p>
        </p:txBody>
      </p:sp>
      <p:pic>
        <p:nvPicPr>
          <p:cNvPr id="15" name="Picture 14" descr="http://www.thornden.hants.sch.uk/user/74/180527.png"/>
          <p:cNvPicPr/>
          <p:nvPr/>
        </p:nvPicPr>
        <p:blipFill>
          <a:blip r:embed="rId2" cstate="print"/>
          <a:srcRect/>
          <a:stretch>
            <a:fillRect/>
          </a:stretch>
        </p:blipFill>
        <p:spPr bwMode="auto">
          <a:xfrm>
            <a:off x="7968208" y="0"/>
            <a:ext cx="1404664" cy="1340768"/>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8847385" y="1145456"/>
            <a:ext cx="1786050" cy="1584000"/>
          </a:xfrm>
          <a:prstGeom prst="rect">
            <a:avLst/>
          </a:prstGeom>
        </p:spPr>
      </p:pic>
      <p:sp>
        <p:nvSpPr>
          <p:cNvPr id="16" name="AutoShape 2" descr="Duke of Edinburgh's Award | Young Sc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4" descr="Duke of Edinburgh's Award | Young Sc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480" y="5470489"/>
            <a:ext cx="1360850" cy="136085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251" y="5479008"/>
            <a:ext cx="1825333" cy="135233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9237" y="2739125"/>
            <a:ext cx="1324198" cy="97040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2937" y="2769396"/>
            <a:ext cx="876300" cy="8763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1034" y="3744201"/>
            <a:ext cx="2313075" cy="1734806"/>
          </a:xfrm>
          <a:prstGeom prst="rect">
            <a:avLst/>
          </a:prstGeom>
        </p:spPr>
      </p:pic>
    </p:spTree>
    <p:extLst>
      <p:ext uri="{BB962C8B-B14F-4D97-AF65-F5344CB8AC3E}">
        <p14:creationId xmlns:p14="http://schemas.microsoft.com/office/powerpoint/2010/main" val="3330014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FOTS 2022/23 giving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sz="2000" b="1" dirty="0"/>
              <a:t>Macbeth Theatre visit £1659</a:t>
            </a:r>
          </a:p>
          <a:p>
            <a:pPr marL="0" indent="0">
              <a:buNone/>
            </a:pPr>
            <a:r>
              <a:rPr lang="en-GB" sz="2000" b="1" dirty="0"/>
              <a:t>Jungle Book set/costumes £300</a:t>
            </a:r>
            <a:r>
              <a:rPr lang="en-GB" sz="2000" dirty="0"/>
              <a:t> </a:t>
            </a:r>
          </a:p>
          <a:p>
            <a:pPr marL="0" indent="0">
              <a:buNone/>
            </a:pPr>
            <a:r>
              <a:rPr lang="en-GB" sz="2000" b="1" dirty="0"/>
              <a:t>Maths awards £110</a:t>
            </a:r>
            <a:endParaRPr lang="en-GB" sz="2000" dirty="0"/>
          </a:p>
          <a:p>
            <a:pPr marL="0" indent="0">
              <a:buNone/>
            </a:pPr>
            <a:r>
              <a:rPr lang="en-GB" sz="2000" b="1" dirty="0"/>
              <a:t>Break time footballs £80 </a:t>
            </a:r>
          </a:p>
          <a:p>
            <a:pPr marL="0" indent="0">
              <a:buNone/>
            </a:pPr>
            <a:r>
              <a:rPr lang="en-GB" sz="2000" b="1" dirty="0"/>
              <a:t>Pokémon Club £100 </a:t>
            </a:r>
            <a:endParaRPr lang="en-GB" sz="2000" dirty="0"/>
          </a:p>
          <a:p>
            <a:pPr marL="0" indent="0">
              <a:buNone/>
            </a:pPr>
            <a:r>
              <a:rPr lang="en-GB" sz="2000" b="1" dirty="0"/>
              <a:t>Warhammer miniature painting prizes £100</a:t>
            </a:r>
            <a:endParaRPr lang="en-GB" sz="2000" dirty="0"/>
          </a:p>
          <a:p>
            <a:pPr marL="0" indent="0">
              <a:buNone/>
            </a:pPr>
            <a:r>
              <a:rPr lang="en-GB" sz="2000" b="1" dirty="0"/>
              <a:t>Games for y7 tutor time £300</a:t>
            </a:r>
          </a:p>
          <a:p>
            <a:pPr marL="0" indent="0">
              <a:buNone/>
            </a:pPr>
            <a:r>
              <a:rPr lang="en-GB" sz="2000" b="1" dirty="0"/>
              <a:t>MFL play in each language £900</a:t>
            </a:r>
          </a:p>
          <a:p>
            <a:pPr marL="0" indent="0">
              <a:buNone/>
            </a:pPr>
            <a:r>
              <a:rPr lang="en-GB" sz="2000" b="1" dirty="0"/>
              <a:t>Furnishings for medical room £509</a:t>
            </a:r>
          </a:p>
          <a:p>
            <a:pPr marL="0" indent="0">
              <a:buNone/>
            </a:pPr>
            <a:r>
              <a:rPr lang="en-GB" sz="2000" b="1" dirty="0"/>
              <a:t>RS speakers on Holocaust and Rwandan Genocide £450</a:t>
            </a:r>
          </a:p>
          <a:p>
            <a:pPr marL="0" indent="0">
              <a:buNone/>
            </a:pPr>
            <a:r>
              <a:rPr lang="en-GB" sz="2000" b="1" dirty="0"/>
              <a:t>Food Tech display items, woks, food processors £1525</a:t>
            </a:r>
          </a:p>
          <a:p>
            <a:pPr marL="0" indent="0">
              <a:buNone/>
            </a:pPr>
            <a:endParaRPr lang="en-GB" dirty="0"/>
          </a:p>
        </p:txBody>
      </p:sp>
      <p:pic>
        <p:nvPicPr>
          <p:cNvPr id="5" name="Picture 4" descr="http://www.thornden.hants.sch.uk/user/74/180527.png"/>
          <p:cNvPicPr/>
          <p:nvPr/>
        </p:nvPicPr>
        <p:blipFill>
          <a:blip r:embed="rId2" cstate="print"/>
          <a:srcRect/>
          <a:stretch>
            <a:fillRect/>
          </a:stretch>
        </p:blipFill>
        <p:spPr bwMode="auto">
          <a:xfrm>
            <a:off x="7968208" y="0"/>
            <a:ext cx="1404664" cy="1340768"/>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69" y="5633792"/>
            <a:ext cx="1562793" cy="11720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520" y="5684680"/>
            <a:ext cx="1554480" cy="11596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2439" y="1196752"/>
            <a:ext cx="3453315" cy="194421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001910" y="3868652"/>
            <a:ext cx="1230284" cy="91855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966577" y="3307444"/>
            <a:ext cx="1907874" cy="1430906"/>
          </a:xfrm>
          <a:prstGeom prst="rect">
            <a:avLst/>
          </a:prstGeom>
        </p:spPr>
      </p:pic>
    </p:spTree>
    <p:extLst>
      <p:ext uri="{BB962C8B-B14F-4D97-AF65-F5344CB8AC3E}">
        <p14:creationId xmlns:p14="http://schemas.microsoft.com/office/powerpoint/2010/main" val="2205057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people looking at a piece of food&#10;&#10;Description automatically generated">
            <a:extLst>
              <a:ext uri="{FF2B5EF4-FFF2-40B4-BE49-F238E27FC236}">
                <a16:creationId xmlns="" xmlns:a16="http://schemas.microsoft.com/office/drawing/2014/main" id="{296ADB4D-D277-9EC4-6AAB-1DFA2AE01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590" y="4827246"/>
            <a:ext cx="2715080" cy="2036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candy strip on top of a bottle&#10;&#10;Description automatically generated">
            <a:extLst>
              <a:ext uri="{FF2B5EF4-FFF2-40B4-BE49-F238E27FC236}">
                <a16:creationId xmlns="" xmlns:a16="http://schemas.microsoft.com/office/drawing/2014/main" id="{F650495C-D0C8-DFAE-1809-41C62066B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3217" y="4716695"/>
            <a:ext cx="2572740" cy="1929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Image preview">
            <a:extLst>
              <a:ext uri="{FF2B5EF4-FFF2-40B4-BE49-F238E27FC236}">
                <a16:creationId xmlns="" xmlns:a16="http://schemas.microsoft.com/office/drawing/2014/main" id="{611C2601-6617-986A-B724-5486B2B3A3F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482" r="24259"/>
          <a:stretch/>
        </p:blipFill>
        <p:spPr bwMode="auto">
          <a:xfrm rot="16200000">
            <a:off x="1081114" y="-591140"/>
            <a:ext cx="1078215" cy="2918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a:extLst>
              <a:ext uri="{FF2B5EF4-FFF2-40B4-BE49-F238E27FC236}">
                <a16:creationId xmlns="" xmlns:a16="http://schemas.microsoft.com/office/drawing/2014/main" id="{72AF57BE-816E-39D4-4B04-F9CEA07CE72F}"/>
              </a:ext>
            </a:extLst>
          </p:cNvPr>
          <p:cNvPicPr>
            <a:picLocks noChangeAspect="1"/>
          </p:cNvPicPr>
          <p:nvPr/>
        </p:nvPicPr>
        <p:blipFill rotWithShape="1">
          <a:blip r:embed="rId5"/>
          <a:srcRect l="24531" t="15001" r="10781" b="9583"/>
          <a:stretch/>
        </p:blipFill>
        <p:spPr>
          <a:xfrm>
            <a:off x="157396" y="2030754"/>
            <a:ext cx="2655657" cy="1741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cup full of pencils and markers&#10;&#10;Description automatically generated">
            <a:extLst>
              <a:ext uri="{FF2B5EF4-FFF2-40B4-BE49-F238E27FC236}">
                <a16:creationId xmlns="" xmlns:a16="http://schemas.microsoft.com/office/drawing/2014/main" id="{105973A3-5737-A357-F444-BF82E7620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000" t="6528" r="13854"/>
          <a:stretch/>
        </p:blipFill>
        <p:spPr>
          <a:xfrm>
            <a:off x="9264402" y="3823758"/>
            <a:ext cx="2772368" cy="2938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can of candy spilling out of it&#10;&#10;Description automatically generated">
            <a:extLst>
              <a:ext uri="{FF2B5EF4-FFF2-40B4-BE49-F238E27FC236}">
                <a16:creationId xmlns="" xmlns:a16="http://schemas.microsoft.com/office/drawing/2014/main" id="{A98B0681-9C8B-9AB5-F17E-DFD78C60B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4728" y="141093"/>
            <a:ext cx="2301198" cy="1725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close-up of a makeup kit&#10;&#10;Description automatically generated">
            <a:extLst>
              <a:ext uri="{FF2B5EF4-FFF2-40B4-BE49-F238E27FC236}">
                <a16:creationId xmlns="" xmlns:a16="http://schemas.microsoft.com/office/drawing/2014/main" id="{837D39D3-B6D0-5B71-A147-DBB5F2E70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705059" y="613245"/>
            <a:ext cx="2349378" cy="1564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yellow duck on a piece of toast&#10;&#10;Description automatically generated">
            <a:extLst>
              <a:ext uri="{FF2B5EF4-FFF2-40B4-BE49-F238E27FC236}">
                <a16:creationId xmlns="" xmlns:a16="http://schemas.microsoft.com/office/drawing/2014/main" id="{490C9442-6039-B64A-3A21-B6B65D5443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6223" y="2640412"/>
            <a:ext cx="2492850" cy="1869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A group of people looking at their phones&#10;&#10;Description automatically generated">
            <a:extLst>
              <a:ext uri="{FF2B5EF4-FFF2-40B4-BE49-F238E27FC236}">
                <a16:creationId xmlns="" xmlns:a16="http://schemas.microsoft.com/office/drawing/2014/main" id="{6CABC425-51FF-0303-402D-F27B9CF3D7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777" y="3293410"/>
            <a:ext cx="2632847" cy="1974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A can of popcorn and a can of soda&#10;&#10;Description automatically generated">
            <a:extLst>
              <a:ext uri="{FF2B5EF4-FFF2-40B4-BE49-F238E27FC236}">
                <a16:creationId xmlns="" xmlns:a16="http://schemas.microsoft.com/office/drawing/2014/main" id="{4D0D1D62-7038-1BBA-0DEF-DFC0B81831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6451" y="2486870"/>
            <a:ext cx="1773532" cy="1330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A group of people in a classroom&#10;&#10;Description automatically generated">
            <a:extLst>
              <a:ext uri="{FF2B5EF4-FFF2-40B4-BE49-F238E27FC236}">
                <a16:creationId xmlns="" xmlns:a16="http://schemas.microsoft.com/office/drawing/2014/main" id="{95BDB411-89E3-85EC-338E-ADD7D08AB5A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1069" r="26033" b="27083"/>
          <a:stretch/>
        </p:blipFill>
        <p:spPr>
          <a:xfrm>
            <a:off x="163951" y="4203697"/>
            <a:ext cx="1791442" cy="1852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descr="A group of people in a room&#10;&#10;Description automatically generated">
            <a:extLst>
              <a:ext uri="{FF2B5EF4-FFF2-40B4-BE49-F238E27FC236}">
                <a16:creationId xmlns="" xmlns:a16="http://schemas.microsoft.com/office/drawing/2014/main" id="{4EB56647-157D-6FBC-7E69-909A6F8CA25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998" t="19265" r="1998"/>
          <a:stretch/>
        </p:blipFill>
        <p:spPr>
          <a:xfrm rot="5400000">
            <a:off x="4602518" y="4610240"/>
            <a:ext cx="2475041" cy="1498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a:extLst>
              <a:ext uri="{FF2B5EF4-FFF2-40B4-BE49-F238E27FC236}">
                <a16:creationId xmlns="" xmlns:a16="http://schemas.microsoft.com/office/drawing/2014/main" id="{4789E828-B2B2-90C1-5532-40B1A5915345}"/>
              </a:ext>
            </a:extLst>
          </p:cNvPr>
          <p:cNvPicPr>
            <a:picLocks noChangeAspect="1"/>
          </p:cNvPicPr>
          <p:nvPr/>
        </p:nvPicPr>
        <p:blipFill rotWithShape="1">
          <a:blip r:embed="rId14"/>
          <a:srcRect l="20219" t="8472" r="17734" b="8889"/>
          <a:stretch/>
        </p:blipFill>
        <p:spPr>
          <a:xfrm>
            <a:off x="9843019" y="2048312"/>
            <a:ext cx="2301197" cy="1724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A ice cream cone on a pink surface&#10;&#10;Description automatically generated">
            <a:extLst>
              <a:ext uri="{FF2B5EF4-FFF2-40B4-BE49-F238E27FC236}">
                <a16:creationId xmlns="" xmlns:a16="http://schemas.microsoft.com/office/drawing/2014/main" id="{CE18183B-906D-A60F-D081-9ADD50C3C87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0999" b="15279"/>
          <a:stretch/>
        </p:blipFill>
        <p:spPr>
          <a:xfrm>
            <a:off x="3361202" y="1755112"/>
            <a:ext cx="2715080" cy="1501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 xmlns:a16="http://schemas.microsoft.com/office/drawing/2014/main" id="{DCCE384D-1902-222A-C39D-39FF5D964EE8}"/>
              </a:ext>
            </a:extLst>
          </p:cNvPr>
          <p:cNvPicPr>
            <a:picLocks noChangeAspect="1"/>
          </p:cNvPicPr>
          <p:nvPr/>
        </p:nvPicPr>
        <p:blipFill rotWithShape="1">
          <a:blip r:embed="rId16"/>
          <a:srcRect l="20390" t="18889" r="8672" b="19167"/>
          <a:stretch/>
        </p:blipFill>
        <p:spPr>
          <a:xfrm>
            <a:off x="4613154" y="160434"/>
            <a:ext cx="3310536" cy="162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 xmlns:a16="http://schemas.microsoft.com/office/drawing/2014/main" id="{A615BA33-EF2D-D176-D20B-4252DEE64EA2}"/>
              </a:ext>
            </a:extLst>
          </p:cNvPr>
          <p:cNvSpPr txBox="1"/>
          <p:nvPr/>
        </p:nvSpPr>
        <p:spPr>
          <a:xfrm>
            <a:off x="10527" y="-85620"/>
            <a:ext cx="4224104" cy="369332"/>
          </a:xfrm>
          <a:prstGeom prst="rect">
            <a:avLst/>
          </a:prstGeom>
          <a:noFill/>
        </p:spPr>
        <p:txBody>
          <a:bodyPr wrap="square" rtlCol="0">
            <a:spAutoFit/>
          </a:bodyPr>
          <a:lstStyle/>
          <a:p>
            <a:r>
              <a:rPr lang="en-GB" b="1" dirty="0"/>
              <a:t>The new cameras from FOTS – Thank you!</a:t>
            </a:r>
          </a:p>
        </p:txBody>
      </p:sp>
      <p:sp>
        <p:nvSpPr>
          <p:cNvPr id="34" name="TextBox 33">
            <a:extLst>
              <a:ext uri="{FF2B5EF4-FFF2-40B4-BE49-F238E27FC236}">
                <a16:creationId xmlns="" xmlns:a16="http://schemas.microsoft.com/office/drawing/2014/main" id="{5EDDEC13-E7C7-452C-9D2A-C25ECA92A821}"/>
              </a:ext>
            </a:extLst>
          </p:cNvPr>
          <p:cNvSpPr txBox="1"/>
          <p:nvPr/>
        </p:nvSpPr>
        <p:spPr>
          <a:xfrm>
            <a:off x="10527" y="1384424"/>
            <a:ext cx="3772026" cy="646331"/>
          </a:xfrm>
          <a:prstGeom prst="rect">
            <a:avLst/>
          </a:prstGeom>
          <a:noFill/>
        </p:spPr>
        <p:txBody>
          <a:bodyPr wrap="square" rtlCol="0">
            <a:spAutoFit/>
          </a:bodyPr>
          <a:lstStyle/>
          <a:p>
            <a:r>
              <a:rPr lang="en-GB" b="1" dirty="0"/>
              <a:t>The inspiration – Vanessa McKeown H/L - bring a prop</a:t>
            </a:r>
          </a:p>
        </p:txBody>
      </p:sp>
      <p:sp>
        <p:nvSpPr>
          <p:cNvPr id="35" name="TextBox 34">
            <a:extLst>
              <a:ext uri="{FF2B5EF4-FFF2-40B4-BE49-F238E27FC236}">
                <a16:creationId xmlns="" xmlns:a16="http://schemas.microsoft.com/office/drawing/2014/main" id="{2A553225-DBF3-08AB-4869-A10F374FA2BC}"/>
              </a:ext>
            </a:extLst>
          </p:cNvPr>
          <p:cNvSpPr txBox="1"/>
          <p:nvPr/>
        </p:nvSpPr>
        <p:spPr>
          <a:xfrm>
            <a:off x="57918" y="3817019"/>
            <a:ext cx="1527982" cy="369332"/>
          </a:xfrm>
          <a:prstGeom prst="rect">
            <a:avLst/>
          </a:prstGeom>
          <a:noFill/>
        </p:spPr>
        <p:txBody>
          <a:bodyPr wrap="none" rtlCol="0">
            <a:spAutoFit/>
          </a:bodyPr>
          <a:lstStyle/>
          <a:p>
            <a:r>
              <a:rPr lang="en-GB" b="1" dirty="0"/>
              <a:t>The learning</a:t>
            </a:r>
            <a:r>
              <a:rPr lang="en-GB" dirty="0"/>
              <a:t>…</a:t>
            </a:r>
          </a:p>
        </p:txBody>
      </p:sp>
      <p:sp>
        <p:nvSpPr>
          <p:cNvPr id="36" name="TextBox 35">
            <a:extLst>
              <a:ext uri="{FF2B5EF4-FFF2-40B4-BE49-F238E27FC236}">
                <a16:creationId xmlns="" xmlns:a16="http://schemas.microsoft.com/office/drawing/2014/main" id="{982877D5-E6BE-EEA2-76D4-B4115C0B2337}"/>
              </a:ext>
            </a:extLst>
          </p:cNvPr>
          <p:cNvSpPr txBox="1"/>
          <p:nvPr/>
        </p:nvSpPr>
        <p:spPr>
          <a:xfrm>
            <a:off x="6163728" y="1921267"/>
            <a:ext cx="1864741" cy="400110"/>
          </a:xfrm>
          <a:prstGeom prst="rect">
            <a:avLst/>
          </a:prstGeom>
          <a:noFill/>
        </p:spPr>
        <p:txBody>
          <a:bodyPr wrap="none" rtlCol="0">
            <a:spAutoFit/>
          </a:bodyPr>
          <a:lstStyle/>
          <a:p>
            <a:r>
              <a:rPr lang="en-GB" sz="2000" b="1" dirty="0"/>
              <a:t>The outcomes…</a:t>
            </a:r>
          </a:p>
        </p:txBody>
      </p:sp>
      <p:sp>
        <p:nvSpPr>
          <p:cNvPr id="37" name="Heart 36">
            <a:extLst>
              <a:ext uri="{FF2B5EF4-FFF2-40B4-BE49-F238E27FC236}">
                <a16:creationId xmlns="" xmlns:a16="http://schemas.microsoft.com/office/drawing/2014/main" id="{DF971F2F-9DBE-76C1-94AD-4B9FFB08D9BF}"/>
              </a:ext>
            </a:extLst>
          </p:cNvPr>
          <p:cNvSpPr/>
          <p:nvPr/>
        </p:nvSpPr>
        <p:spPr>
          <a:xfrm>
            <a:off x="2869910" y="267022"/>
            <a:ext cx="419100" cy="369332"/>
          </a:xfrm>
          <a:prstGeom prst="hear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 xmlns:a16="http://schemas.microsoft.com/office/drawing/2014/main" id="{3834FE09-57B6-3014-F3F2-2CF70B88EE85}"/>
              </a:ext>
            </a:extLst>
          </p:cNvPr>
          <p:cNvSpPr txBox="1"/>
          <p:nvPr/>
        </p:nvSpPr>
        <p:spPr>
          <a:xfrm>
            <a:off x="9278351" y="6430185"/>
            <a:ext cx="2780505" cy="369332"/>
          </a:xfrm>
          <a:prstGeom prst="rect">
            <a:avLst/>
          </a:prstGeom>
          <a:noFill/>
        </p:spPr>
        <p:txBody>
          <a:bodyPr wrap="none" rtlCol="0">
            <a:spAutoFit/>
          </a:bodyPr>
          <a:lstStyle/>
          <a:p>
            <a:r>
              <a:rPr lang="en-GB" b="1" dirty="0"/>
              <a:t>Next…editing in photoshop</a:t>
            </a:r>
          </a:p>
        </p:txBody>
      </p:sp>
    </p:spTree>
    <p:extLst>
      <p:ext uri="{BB962C8B-B14F-4D97-AF65-F5344CB8AC3E}">
        <p14:creationId xmlns:p14="http://schemas.microsoft.com/office/powerpoint/2010/main" val="1865732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2023-2024</a:t>
            </a:r>
            <a:endParaRPr lang="en-GB" dirty="0"/>
          </a:p>
        </p:txBody>
      </p:sp>
      <p:sp>
        <p:nvSpPr>
          <p:cNvPr id="3" name="Text Placeholder 2"/>
          <p:cNvSpPr>
            <a:spLocks noGrp="1"/>
          </p:cNvSpPr>
          <p:nvPr>
            <p:ph type="body" idx="1"/>
          </p:nvPr>
        </p:nvSpPr>
        <p:spPr/>
        <p:txBody>
          <a:bodyPr>
            <a:normAutofit/>
          </a:bodyPr>
          <a:lstStyle/>
          <a:p>
            <a:r>
              <a:rPr lang="en-GB" sz="4000" dirty="0" smtClean="0"/>
              <a:t>£5874 so far</a:t>
            </a:r>
            <a:endParaRPr lang="en-GB" sz="40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82" y="4885128"/>
            <a:ext cx="1800225" cy="1789360"/>
          </a:xfrm>
          <a:prstGeom prst="rect">
            <a:avLst/>
          </a:prstGeom>
        </p:spPr>
      </p:pic>
    </p:spTree>
    <p:extLst>
      <p:ext uri="{BB962C8B-B14F-4D97-AF65-F5344CB8AC3E}">
        <p14:creationId xmlns:p14="http://schemas.microsoft.com/office/powerpoint/2010/main" val="156158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400" y="845394"/>
            <a:ext cx="6743700" cy="4893647"/>
          </a:xfrm>
          <a:prstGeom prst="rect">
            <a:avLst/>
          </a:prstGeom>
        </p:spPr>
        <p:txBody>
          <a:bodyPr wrap="square">
            <a:spAutoFit/>
          </a:bodyPr>
          <a:lstStyle/>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i.English</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fast feedback machine – requested 16 machines, agreed to trial use of 4 machines. - £240.</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ii.Modern</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Foreign Languages plays –£300</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iii.Pastoral</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Support – </a:t>
            </a:r>
            <a:r>
              <a:rPr lang="en-GB" sz="2400" dirty="0" smtClean="0">
                <a:solidFill>
                  <a:srgbClr val="000000"/>
                </a:solidFill>
                <a:latin typeface="Segoe UI Semibold" panose="020B0702040204020203" pitchFamily="34" charset="0"/>
                <a:ea typeface="Times New Roman" panose="02020603050405020304" pitchFamily="18" charset="0"/>
                <a:cs typeface="Segoe UI Semibold" panose="020B0702040204020203" pitchFamily="34" charset="0"/>
              </a:rPr>
              <a:t>furnishing </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new, larger wellbeing den. £350.</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iv.Pastoral</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Support: Young Carers – £500</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v.ELSA</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funding – Wates donation allocated to ELSA support. £500 </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vi.Food</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Tech – replace aprons. £300</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vii.Food</a:t>
            </a:r>
            <a:r>
              <a:rPr lang="en-GB" sz="24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 Tech – replace chopping boards. £400</a:t>
            </a:r>
            <a:endParaRPr lang="en-GB" sz="2400" dirty="0" smtClean="0">
              <a:effectLst/>
              <a:latin typeface="Segoe UI Semibold" panose="020B0702040204020203" pitchFamily="34" charset="0"/>
              <a:ea typeface="Times New Roman" panose="02020603050405020304" pitchFamily="18" charset="0"/>
              <a:cs typeface="Segoe UI Semibold" panose="020B0702040204020203" pitchFamily="34" charset="0"/>
            </a:endParaRPr>
          </a:p>
          <a:p>
            <a:r>
              <a:rPr lang="en-GB" sz="2400" dirty="0" err="1" smtClean="0">
                <a:solidFill>
                  <a:srgbClr val="000000"/>
                </a:solidFill>
                <a:effectLst/>
                <a:latin typeface="Segoe UI Semibold" panose="020B0702040204020203" pitchFamily="34" charset="0"/>
                <a:ea typeface="MS Mincho" panose="02020609040205080304" pitchFamily="49" charset="-128"/>
                <a:cs typeface="Segoe UI Semibold" panose="020B0702040204020203" pitchFamily="34" charset="0"/>
              </a:rPr>
              <a:t>viii.FOTS</a:t>
            </a:r>
            <a:r>
              <a:rPr lang="en-GB" sz="2400" dirty="0" smtClean="0">
                <a:solidFill>
                  <a:srgbClr val="000000"/>
                </a:solidFill>
                <a:effectLst/>
                <a:latin typeface="Segoe UI Semibold" panose="020B0702040204020203" pitchFamily="34" charset="0"/>
                <a:ea typeface="MS Mincho" panose="02020609040205080304" pitchFamily="49" charset="-128"/>
                <a:cs typeface="Segoe UI Semibold" panose="020B0702040204020203" pitchFamily="34" charset="0"/>
              </a:rPr>
              <a:t> – to purchase storage boxes and light for FOTS shed. £50 </a:t>
            </a:r>
            <a:endParaRPr lang="en-GB" sz="2400" dirty="0">
              <a:latin typeface="Segoe UI Semibold" panose="020B0702040204020203" pitchFamily="34" charset="0"/>
              <a:cs typeface="Segoe UI Semibold" panose="020B0702040204020203" pitchFamily="34" charset="0"/>
            </a:endParaRPr>
          </a:p>
        </p:txBody>
      </p:sp>
      <p:pic>
        <p:nvPicPr>
          <p:cNvPr id="3" name="Picture 2" descr="spanish spelling bee 1.png"/>
          <p:cNvPicPr>
            <a:picLocks noChangeAspect="1"/>
          </p:cNvPicPr>
          <p:nvPr/>
        </p:nvPicPr>
        <p:blipFill>
          <a:blip r:embed="rId2" cstate="print"/>
          <a:stretch>
            <a:fillRect/>
          </a:stretch>
        </p:blipFill>
        <p:spPr>
          <a:xfrm>
            <a:off x="8335945" y="1540744"/>
            <a:ext cx="1224136" cy="1080120"/>
          </a:xfrm>
          <a:prstGeom prst="rect">
            <a:avLst/>
          </a:prstGeom>
        </p:spPr>
      </p:pic>
      <p:pic>
        <p:nvPicPr>
          <p:cNvPr id="5" name="Picture 4" descr="german spelling bee.jpg"/>
          <p:cNvPicPr>
            <a:picLocks noChangeAspect="1"/>
          </p:cNvPicPr>
          <p:nvPr/>
        </p:nvPicPr>
        <p:blipFill>
          <a:blip r:embed="rId3" cstate="print"/>
          <a:stretch>
            <a:fillRect/>
          </a:stretch>
        </p:blipFill>
        <p:spPr>
          <a:xfrm>
            <a:off x="10528068" y="0"/>
            <a:ext cx="1224136" cy="952500"/>
          </a:xfrm>
          <a:prstGeom prst="rect">
            <a:avLst/>
          </a:prstGeom>
        </p:spPr>
      </p:pic>
      <p:pic>
        <p:nvPicPr>
          <p:cNvPr id="6" name="Picture 5" descr="french spelling bee.jpg"/>
          <p:cNvPicPr>
            <a:picLocks noChangeAspect="1"/>
          </p:cNvPicPr>
          <p:nvPr/>
        </p:nvPicPr>
        <p:blipFill>
          <a:blip r:embed="rId4" cstate="print"/>
          <a:stretch>
            <a:fillRect/>
          </a:stretch>
        </p:blipFill>
        <p:spPr>
          <a:xfrm>
            <a:off x="8679259" y="138073"/>
            <a:ext cx="1224136" cy="1165820"/>
          </a:xfrm>
          <a:prstGeom prst="rect">
            <a:avLst/>
          </a:prstGeom>
        </p:spPr>
      </p:pic>
      <p:pic>
        <p:nvPicPr>
          <p:cNvPr id="1026" name="Picture 2" descr="Slide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9259" y="3617985"/>
            <a:ext cx="3238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media-amazon.com/images/I/41BbBmiId-L._SY18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2845" y="1223554"/>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91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21" y="252761"/>
            <a:ext cx="11783120" cy="4524315"/>
          </a:xfrm>
          <a:prstGeom prst="rect">
            <a:avLst/>
          </a:prstGeom>
        </p:spPr>
        <p:txBody>
          <a:bodyPr wrap="square">
            <a:spAutoFit/>
          </a:bodyPr>
          <a:lstStyle/>
          <a:p>
            <a:pPr fontAlgn="base"/>
            <a:r>
              <a:rPr lang="en-GB" sz="2400" dirty="0" smtClean="0">
                <a:solidFill>
                  <a:srgbClr val="242424"/>
                </a:solidFill>
                <a:latin typeface="Segoe UI" panose="020B0502040204020203" pitchFamily="34" charset="0"/>
              </a:rPr>
              <a:t>Annie production costs </a:t>
            </a:r>
            <a:r>
              <a:rPr lang="en-GB" sz="2400" dirty="0">
                <a:solidFill>
                  <a:srgbClr val="242424"/>
                </a:solidFill>
                <a:latin typeface="Segoe UI" panose="020B0502040204020203" pitchFamily="34" charset="0"/>
              </a:rPr>
              <a:t>- £400</a:t>
            </a:r>
          </a:p>
          <a:p>
            <a:pPr fontAlgn="base"/>
            <a:r>
              <a:rPr lang="en-GB" sz="2400" dirty="0">
                <a:solidFill>
                  <a:srgbClr val="242424"/>
                </a:solidFill>
                <a:latin typeface="Segoe UI" panose="020B0502040204020203" pitchFamily="34" charset="0"/>
              </a:rPr>
              <a:t>Boys dance workshop and performance event - £500</a:t>
            </a:r>
          </a:p>
          <a:p>
            <a:pPr fontAlgn="base"/>
            <a:r>
              <a:rPr lang="en-GB" sz="2400" dirty="0" err="1" smtClean="0">
                <a:solidFill>
                  <a:srgbClr val="242424"/>
                </a:solidFill>
                <a:latin typeface="Segoe UI" panose="020B0502040204020203" pitchFamily="34" charset="0"/>
              </a:rPr>
              <a:t>DofE</a:t>
            </a:r>
            <a:r>
              <a:rPr lang="en-GB" sz="2400" dirty="0" smtClean="0">
                <a:solidFill>
                  <a:srgbClr val="242424"/>
                </a:solidFill>
                <a:latin typeface="Segoe UI" panose="020B0502040204020203" pitchFamily="34" charset="0"/>
              </a:rPr>
              <a:t> tents and sleeping mats £405</a:t>
            </a:r>
            <a:endParaRPr lang="en-GB" sz="2400" dirty="0">
              <a:solidFill>
                <a:srgbClr val="242424"/>
              </a:solidFill>
              <a:latin typeface="Segoe UI" panose="020B0502040204020203" pitchFamily="34" charset="0"/>
            </a:endParaRPr>
          </a:p>
          <a:p>
            <a:pPr fontAlgn="base"/>
            <a:r>
              <a:rPr lang="en-GB" sz="2400" dirty="0" smtClean="0">
                <a:solidFill>
                  <a:srgbClr val="242424"/>
                </a:solidFill>
                <a:latin typeface="Segoe UI" panose="020B0502040204020203" pitchFamily="34" charset="0"/>
              </a:rPr>
              <a:t>Geography sets of white </a:t>
            </a:r>
            <a:r>
              <a:rPr lang="en-GB" sz="2400" dirty="0">
                <a:solidFill>
                  <a:srgbClr val="242424"/>
                </a:solidFill>
                <a:latin typeface="Segoe UI" panose="020B0502040204020203" pitchFamily="34" charset="0"/>
              </a:rPr>
              <a:t>boards £164.34 </a:t>
            </a:r>
          </a:p>
          <a:p>
            <a:pPr fontAlgn="base"/>
            <a:r>
              <a:rPr lang="en-GB" sz="2400" dirty="0" smtClean="0">
                <a:solidFill>
                  <a:srgbClr val="242424"/>
                </a:solidFill>
                <a:latin typeface="Segoe UI" panose="020B0502040204020203" pitchFamily="34" charset="0"/>
              </a:rPr>
              <a:t>Bereavement </a:t>
            </a:r>
            <a:r>
              <a:rPr lang="en-GB" sz="2400" dirty="0">
                <a:solidFill>
                  <a:srgbClr val="242424"/>
                </a:solidFill>
                <a:latin typeface="Segoe UI" panose="020B0502040204020203" pitchFamily="34" charset="0"/>
              </a:rPr>
              <a:t>group - £150</a:t>
            </a:r>
          </a:p>
          <a:p>
            <a:pPr fontAlgn="base"/>
            <a:r>
              <a:rPr lang="en-GB" sz="2400" dirty="0" smtClean="0">
                <a:solidFill>
                  <a:srgbClr val="242424"/>
                </a:solidFill>
                <a:latin typeface="Segoe UI" panose="020B0502040204020203" pitchFamily="34" charset="0"/>
              </a:rPr>
              <a:t> </a:t>
            </a:r>
            <a:r>
              <a:rPr lang="en-GB" sz="2400" dirty="0">
                <a:solidFill>
                  <a:srgbClr val="242424"/>
                </a:solidFill>
                <a:latin typeface="Segoe UI" panose="020B0502040204020203" pitchFamily="34" charset="0"/>
              </a:rPr>
              <a:t>£300 - </a:t>
            </a:r>
            <a:r>
              <a:rPr lang="en-GB" sz="2400" dirty="0" smtClean="0">
                <a:solidFill>
                  <a:srgbClr val="242424"/>
                </a:solidFill>
                <a:latin typeface="Segoe UI" panose="020B0502040204020203" pitchFamily="34" charset="0"/>
              </a:rPr>
              <a:t>Y9 </a:t>
            </a:r>
            <a:r>
              <a:rPr lang="en-GB" sz="2400" dirty="0">
                <a:solidFill>
                  <a:srgbClr val="242424"/>
                </a:solidFill>
                <a:latin typeface="Segoe UI" panose="020B0502040204020203" pitchFamily="34" charset="0"/>
              </a:rPr>
              <a:t>belong event</a:t>
            </a:r>
          </a:p>
          <a:p>
            <a:pPr fontAlgn="base"/>
            <a:r>
              <a:rPr lang="en-GB" sz="2400" dirty="0" smtClean="0">
                <a:solidFill>
                  <a:srgbClr val="242424"/>
                </a:solidFill>
                <a:latin typeface="Segoe UI" panose="020B0502040204020203" pitchFamily="34" charset="0"/>
              </a:rPr>
              <a:t>£200 </a:t>
            </a:r>
            <a:r>
              <a:rPr lang="en-GB" sz="2400" dirty="0">
                <a:solidFill>
                  <a:srgbClr val="242424"/>
                </a:solidFill>
                <a:latin typeface="Segoe UI" panose="020B0502040204020203" pitchFamily="34" charset="0"/>
              </a:rPr>
              <a:t>- </a:t>
            </a:r>
            <a:r>
              <a:rPr lang="en-GB" sz="2400" dirty="0" smtClean="0">
                <a:solidFill>
                  <a:srgbClr val="242424"/>
                </a:solidFill>
                <a:latin typeface="Segoe UI" panose="020B0502040204020203" pitchFamily="34" charset="0"/>
              </a:rPr>
              <a:t>Y8 </a:t>
            </a:r>
            <a:r>
              <a:rPr lang="en-GB" sz="2400" dirty="0">
                <a:solidFill>
                  <a:srgbClr val="242424"/>
                </a:solidFill>
                <a:latin typeface="Segoe UI" panose="020B0502040204020203" pitchFamily="34" charset="0"/>
              </a:rPr>
              <a:t>belong </a:t>
            </a:r>
            <a:r>
              <a:rPr lang="en-GB" sz="2400" dirty="0" smtClean="0">
                <a:solidFill>
                  <a:srgbClr val="242424"/>
                </a:solidFill>
                <a:latin typeface="Segoe UI" panose="020B0502040204020203" pitchFamily="34" charset="0"/>
              </a:rPr>
              <a:t>event</a:t>
            </a:r>
          </a:p>
          <a:p>
            <a:pPr fontAlgn="base"/>
            <a:r>
              <a:rPr lang="en-GB" sz="2400" dirty="0" smtClean="0">
                <a:solidFill>
                  <a:srgbClr val="242424"/>
                </a:solidFill>
                <a:latin typeface="Segoe UI" panose="020B0502040204020203" pitchFamily="34" charset="0"/>
              </a:rPr>
              <a:t>Y7 belong event - </a:t>
            </a:r>
            <a:r>
              <a:rPr lang="en-GB" sz="2400" dirty="0">
                <a:solidFill>
                  <a:srgbClr val="242424"/>
                </a:solidFill>
                <a:latin typeface="Segoe UI" panose="020B0502040204020203" pitchFamily="34" charset="0"/>
              </a:rPr>
              <a:t>£ </a:t>
            </a:r>
            <a:r>
              <a:rPr lang="en-GB" sz="2400" dirty="0" smtClean="0">
                <a:solidFill>
                  <a:srgbClr val="242424"/>
                </a:solidFill>
                <a:latin typeface="Segoe UI" panose="020B0502040204020203" pitchFamily="34" charset="0"/>
              </a:rPr>
              <a:t>300</a:t>
            </a:r>
            <a:endParaRPr lang="en-GB" sz="2400" dirty="0">
              <a:solidFill>
                <a:srgbClr val="242424"/>
              </a:solidFill>
              <a:latin typeface="Segoe UI" panose="020B0502040204020203" pitchFamily="34" charset="0"/>
            </a:endParaRPr>
          </a:p>
          <a:p>
            <a:pPr fontAlgn="base"/>
            <a:r>
              <a:rPr lang="en-GB" sz="2400" dirty="0">
                <a:solidFill>
                  <a:srgbClr val="242424"/>
                </a:solidFill>
                <a:latin typeface="Segoe UI" panose="020B0502040204020203" pitchFamily="34" charset="0"/>
              </a:rPr>
              <a:t>W</a:t>
            </a:r>
            <a:r>
              <a:rPr lang="en-GB" sz="2400" dirty="0" smtClean="0">
                <a:solidFill>
                  <a:srgbClr val="242424"/>
                </a:solidFill>
                <a:latin typeface="Segoe UI" panose="020B0502040204020203" pitchFamily="34" charset="0"/>
              </a:rPr>
              <a:t>orld </a:t>
            </a:r>
            <a:r>
              <a:rPr lang="en-GB" sz="2400" dirty="0">
                <a:solidFill>
                  <a:srgbClr val="242424"/>
                </a:solidFill>
                <a:latin typeface="Segoe UI" panose="020B0502040204020203" pitchFamily="34" charset="0"/>
              </a:rPr>
              <a:t>book day </a:t>
            </a:r>
            <a:r>
              <a:rPr lang="en-GB" sz="2400" dirty="0" smtClean="0">
                <a:solidFill>
                  <a:srgbClr val="242424"/>
                </a:solidFill>
                <a:latin typeface="Segoe UI" panose="020B0502040204020203" pitchFamily="34" charset="0"/>
              </a:rPr>
              <a:t>dressing up prizes </a:t>
            </a:r>
            <a:r>
              <a:rPr lang="en-GB" sz="2400" dirty="0">
                <a:solidFill>
                  <a:srgbClr val="242424"/>
                </a:solidFill>
                <a:latin typeface="Segoe UI" panose="020B0502040204020203" pitchFamily="34" charset="0"/>
              </a:rPr>
              <a:t>£150</a:t>
            </a:r>
          </a:p>
          <a:p>
            <a:pPr fontAlgn="base"/>
            <a:r>
              <a:rPr lang="en-GB" sz="2400" dirty="0">
                <a:solidFill>
                  <a:srgbClr val="242424"/>
                </a:solidFill>
                <a:latin typeface="Segoe UI" panose="020B0502040204020203" pitchFamily="34" charset="0"/>
              </a:rPr>
              <a:t>Medical room - £65 </a:t>
            </a:r>
            <a:r>
              <a:rPr lang="en-GB" sz="2400" dirty="0" smtClean="0">
                <a:solidFill>
                  <a:srgbClr val="242424"/>
                </a:solidFill>
                <a:latin typeface="Segoe UI" panose="020B0502040204020203" pitchFamily="34" charset="0"/>
              </a:rPr>
              <a:t>– tights and sundries</a:t>
            </a:r>
            <a:endParaRPr lang="en-GB" sz="2400" dirty="0">
              <a:solidFill>
                <a:srgbClr val="242424"/>
              </a:solidFill>
              <a:latin typeface="Segoe UI" panose="020B0502040204020203" pitchFamily="34" charset="0"/>
            </a:endParaRPr>
          </a:p>
          <a:p>
            <a:pPr fontAlgn="base"/>
            <a:r>
              <a:rPr lang="en-GB" sz="2400" dirty="0" smtClean="0">
                <a:solidFill>
                  <a:srgbClr val="242424"/>
                </a:solidFill>
                <a:latin typeface="Segoe UI" panose="020B0502040204020203" pitchFamily="34" charset="0"/>
              </a:rPr>
              <a:t>Science department tortoise </a:t>
            </a:r>
            <a:r>
              <a:rPr lang="en-GB" sz="2400" dirty="0">
                <a:solidFill>
                  <a:srgbClr val="242424"/>
                </a:solidFill>
                <a:latin typeface="Segoe UI" panose="020B0502040204020203" pitchFamily="34" charset="0"/>
              </a:rPr>
              <a:t>and ducklings </a:t>
            </a:r>
            <a:r>
              <a:rPr lang="en-GB" sz="2400" dirty="0" smtClean="0">
                <a:solidFill>
                  <a:srgbClr val="242424"/>
                </a:solidFill>
                <a:latin typeface="Segoe UI" panose="020B0502040204020203" pitchFamily="34" charset="0"/>
              </a:rPr>
              <a:t>- £500</a:t>
            </a:r>
            <a:endParaRPr lang="en-GB" sz="2400" dirty="0">
              <a:solidFill>
                <a:srgbClr val="242424"/>
              </a:solidFill>
              <a:latin typeface="Segoe UI" panose="020B0502040204020203" pitchFamily="34" charset="0"/>
            </a:endParaRPr>
          </a:p>
          <a:p>
            <a:pPr fontAlgn="base"/>
            <a:r>
              <a:rPr lang="en-GB" sz="2400" dirty="0" smtClean="0">
                <a:solidFill>
                  <a:srgbClr val="242424"/>
                </a:solidFill>
                <a:latin typeface="Segoe UI" panose="020B0502040204020203" pitchFamily="34" charset="0"/>
              </a:rPr>
              <a:t>£100 – class set of litter </a:t>
            </a:r>
            <a:r>
              <a:rPr lang="en-GB" sz="2400" dirty="0">
                <a:solidFill>
                  <a:srgbClr val="242424"/>
                </a:solidFill>
                <a:latin typeface="Segoe UI" panose="020B0502040204020203" pitchFamily="34" charset="0"/>
              </a:rPr>
              <a:t>pickers</a:t>
            </a:r>
            <a:endParaRPr lang="en-GB" sz="2400" b="0" i="0" dirty="0">
              <a:solidFill>
                <a:srgbClr val="242424"/>
              </a:solidFill>
              <a:effectLst/>
              <a:latin typeface="Segoe UI" panose="020B05020402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642" y="4334107"/>
            <a:ext cx="5765358" cy="25893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456" y="4970364"/>
            <a:ext cx="24669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21" y="5454921"/>
            <a:ext cx="3552825" cy="12858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0535" y="118946"/>
            <a:ext cx="2861006" cy="338625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9229" y="1217064"/>
            <a:ext cx="3050847" cy="2288136"/>
          </a:xfrm>
          <a:prstGeom prst="rect">
            <a:avLst/>
          </a:prstGeom>
        </p:spPr>
      </p:pic>
    </p:spTree>
    <p:extLst>
      <p:ext uri="{BB962C8B-B14F-4D97-AF65-F5344CB8AC3E}">
        <p14:creationId xmlns:p14="http://schemas.microsoft.com/office/powerpoint/2010/main" val="276416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dirty="0" smtClean="0"/>
              <a:t>Please sign up to the gift aid donation scheme to help </a:t>
            </a:r>
            <a:r>
              <a:rPr lang="en-GB" sz="4000" dirty="0" err="1" smtClean="0"/>
              <a:t>fots</a:t>
            </a:r>
            <a:r>
              <a:rPr lang="en-GB" sz="4000" dirty="0"/>
              <a:t> </a:t>
            </a:r>
            <a:r>
              <a:rPr lang="en-GB" sz="4000" dirty="0" smtClean="0"/>
              <a:t>continue to help Thornden Students</a:t>
            </a:r>
            <a:endParaRPr lang="en-GB" sz="4000" dirty="0"/>
          </a:p>
        </p:txBody>
      </p:sp>
      <p:sp>
        <p:nvSpPr>
          <p:cNvPr id="3" name="Subtitle 2"/>
          <p:cNvSpPr>
            <a:spLocks noGrp="1"/>
          </p:cNvSpPr>
          <p:nvPr>
            <p:ph type="subTitle" idx="1"/>
          </p:nvPr>
        </p:nvSpPr>
        <p:spPr/>
        <p:txBody>
          <a:bodyPr/>
          <a:lstStyle/>
          <a:p>
            <a:r>
              <a:rPr lang="en-GB" dirty="0" smtClean="0"/>
              <a:t>Thank you for your support!</a:t>
            </a:r>
            <a:endParaRPr lang="en-GB" dirty="0"/>
          </a:p>
        </p:txBody>
      </p:sp>
    </p:spTree>
    <p:extLst>
      <p:ext uri="{BB962C8B-B14F-4D97-AF65-F5344CB8AC3E}">
        <p14:creationId xmlns:p14="http://schemas.microsoft.com/office/powerpoint/2010/main" val="269313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£91,000+ since February 2016…</a:t>
            </a:r>
            <a:endParaRPr lang="en-GB" dirty="0"/>
          </a:p>
        </p:txBody>
      </p:sp>
      <p:sp>
        <p:nvSpPr>
          <p:cNvPr id="3" name="Content Placeholder 2"/>
          <p:cNvSpPr>
            <a:spLocks noGrp="1"/>
          </p:cNvSpPr>
          <p:nvPr>
            <p:ph idx="1"/>
          </p:nvPr>
        </p:nvSpPr>
        <p:spPr>
          <a:xfrm>
            <a:off x="2523158" y="1772816"/>
            <a:ext cx="8001000" cy="4572000"/>
          </a:xfrm>
        </p:spPr>
        <p:txBody>
          <a:bodyPr/>
          <a:lstStyle/>
          <a:p>
            <a:pPr marL="0" indent="0">
              <a:buNone/>
            </a:pPr>
            <a:r>
              <a:rPr lang="en-GB" sz="2400" u="sng" dirty="0"/>
              <a:t>Clubs and Activities</a:t>
            </a:r>
            <a:r>
              <a:rPr lang="en-GB" sz="2400" dirty="0"/>
              <a:t>:</a:t>
            </a:r>
          </a:p>
          <a:p>
            <a:pPr marL="0" indent="0">
              <a:buNone/>
            </a:pPr>
            <a:r>
              <a:rPr lang="en-GB" sz="2000" dirty="0"/>
              <a:t>Go kart club, Warhammer/D&amp;D, Stem club, Textiles club, Art Club, Creative Writing, Green Team, Sports clubs, Maths games, Lego, MFL spelling bee prizes, Cycle repair, Y7 classroom games and library, Duke of Edinburgh, Prom, leavers` event</a:t>
            </a:r>
          </a:p>
          <a:p>
            <a:pPr marL="0" indent="0">
              <a:buNone/>
            </a:pPr>
            <a:endParaRPr lang="en-GB" sz="2400" dirty="0"/>
          </a:p>
          <a:p>
            <a:pPr marL="0" indent="0">
              <a:buNone/>
            </a:pPr>
            <a:endParaRPr lang="en-GB" sz="2400" u="sng" dirty="0"/>
          </a:p>
          <a:p>
            <a:pPr marL="0" indent="0">
              <a:buNone/>
            </a:pPr>
            <a:r>
              <a:rPr lang="en-GB" sz="2400" u="sng" dirty="0"/>
              <a:t>Curriculum enrichment:</a:t>
            </a:r>
          </a:p>
          <a:p>
            <a:pPr marL="0" indent="0">
              <a:buNone/>
            </a:pPr>
            <a:r>
              <a:rPr lang="en-GB" sz="2000" dirty="0"/>
              <a:t>Maths Games, Author visits, Sports Team kit, Science ducklings and tortoise, History text books, Geography equipment, Food tech pasta makers, costume support for Drama and Dance,  additional technical equipment such as laptops, goose necked cameras, graphics tablets etc.</a:t>
            </a:r>
          </a:p>
        </p:txBody>
      </p:sp>
      <p:pic>
        <p:nvPicPr>
          <p:cNvPr id="4" name="Picture 3" descr="tortoise.jpg"/>
          <p:cNvPicPr/>
          <p:nvPr/>
        </p:nvPicPr>
        <p:blipFill>
          <a:blip r:embed="rId2" cstate="print"/>
          <a:stretch>
            <a:fillRect/>
          </a:stretch>
        </p:blipFill>
        <p:spPr>
          <a:xfrm>
            <a:off x="8675057" y="3393966"/>
            <a:ext cx="1559570" cy="1276350"/>
          </a:xfrm>
          <a:prstGeom prst="rect">
            <a:avLst/>
          </a:prstGeom>
        </p:spPr>
      </p:pic>
      <p:pic>
        <p:nvPicPr>
          <p:cNvPr id="5" name="Picture 4" descr="Image result for park advanced mechanic tool kit">
            <a:hlinkClick r:id="rId3"/>
          </p:cNvPr>
          <p:cNvPicPr/>
          <p:nvPr/>
        </p:nvPicPr>
        <p:blipFill>
          <a:blip r:embed="rId4" cstate="print"/>
          <a:srcRect/>
          <a:stretch>
            <a:fillRect/>
          </a:stretch>
        </p:blipFill>
        <p:spPr bwMode="auto">
          <a:xfrm>
            <a:off x="9229726" y="1196752"/>
            <a:ext cx="1285875" cy="857250"/>
          </a:xfrm>
          <a:prstGeom prst="rect">
            <a:avLst/>
          </a:prstGeom>
          <a:noFill/>
          <a:ln w="9525">
            <a:noFill/>
            <a:miter lim="800000"/>
            <a:headEnd/>
            <a:tailEnd/>
          </a:ln>
        </p:spPr>
      </p:pic>
      <p:pic>
        <p:nvPicPr>
          <p:cNvPr id="7" name="Picture 6" descr="prom.jpg"/>
          <p:cNvPicPr>
            <a:picLocks noChangeAspect="1"/>
          </p:cNvPicPr>
          <p:nvPr/>
        </p:nvPicPr>
        <p:blipFill>
          <a:blip r:embed="rId5" cstate="print"/>
          <a:stretch>
            <a:fillRect/>
          </a:stretch>
        </p:blipFill>
        <p:spPr>
          <a:xfrm>
            <a:off x="8437058" y="296292"/>
            <a:ext cx="1128138" cy="929055"/>
          </a:xfrm>
          <a:prstGeom prst="rect">
            <a:avLst/>
          </a:prstGeom>
        </p:spPr>
      </p:pic>
      <p:pic>
        <p:nvPicPr>
          <p:cNvPr id="8" name="Picture 7" descr="Image result for cricut air hobbycraft bundle">
            <a:hlinkClick r:id="rId6"/>
          </p:cNvPr>
          <p:cNvPicPr/>
          <p:nvPr/>
        </p:nvPicPr>
        <p:blipFill>
          <a:blip r:embed="rId7" cstate="print"/>
          <a:srcRect/>
          <a:stretch>
            <a:fillRect/>
          </a:stretch>
        </p:blipFill>
        <p:spPr bwMode="auto">
          <a:xfrm>
            <a:off x="1224997" y="3646199"/>
            <a:ext cx="1225816" cy="1024117"/>
          </a:xfrm>
          <a:prstGeom prst="rect">
            <a:avLst/>
          </a:prstGeom>
          <a:noFill/>
          <a:ln w="9525">
            <a:noFill/>
            <a:miter lim="800000"/>
            <a:headEnd/>
            <a:tailEnd/>
          </a:ln>
        </p:spPr>
      </p:pic>
      <p:pic>
        <p:nvPicPr>
          <p:cNvPr id="9" name="Picture 8" descr="visualiser.jpg"/>
          <p:cNvPicPr>
            <a:picLocks noChangeAspect="1"/>
          </p:cNvPicPr>
          <p:nvPr/>
        </p:nvPicPr>
        <p:blipFill>
          <a:blip r:embed="rId8" cstate="print"/>
          <a:stretch>
            <a:fillRect/>
          </a:stretch>
        </p:blipFill>
        <p:spPr>
          <a:xfrm>
            <a:off x="7173962" y="3670192"/>
            <a:ext cx="1428750" cy="1000125"/>
          </a:xfrm>
          <a:prstGeom prst="rect">
            <a:avLst/>
          </a:prstGeom>
        </p:spPr>
      </p:pic>
      <p:pic>
        <p:nvPicPr>
          <p:cNvPr id="10" name="Picture 9" descr="Image result for funky textiles">
            <a:hlinkClick r:id="rId9"/>
          </p:cNvPr>
          <p:cNvPicPr/>
          <p:nvPr/>
        </p:nvPicPr>
        <p:blipFill>
          <a:blip r:embed="rId10" cstate="print"/>
          <a:srcRect/>
          <a:stretch>
            <a:fillRect/>
          </a:stretch>
        </p:blipFill>
        <p:spPr bwMode="auto">
          <a:xfrm>
            <a:off x="647361" y="2239336"/>
            <a:ext cx="1285875" cy="1000125"/>
          </a:xfrm>
          <a:prstGeom prst="rect">
            <a:avLst/>
          </a:prstGeom>
          <a:noFill/>
          <a:ln w="9525">
            <a:noFill/>
            <a:miter lim="800000"/>
            <a:headEnd/>
            <a:tailEnd/>
          </a:ln>
        </p:spPr>
      </p:pic>
      <p:pic>
        <p:nvPicPr>
          <p:cNvPr id="11" name="Picture 10" descr="ravioli.jpg"/>
          <p:cNvPicPr>
            <a:picLocks noChangeAspect="1"/>
          </p:cNvPicPr>
          <p:nvPr/>
        </p:nvPicPr>
        <p:blipFill>
          <a:blip r:embed="rId11" cstate="print"/>
          <a:stretch>
            <a:fillRect/>
          </a:stretch>
        </p:blipFill>
        <p:spPr>
          <a:xfrm>
            <a:off x="5936179" y="3732104"/>
            <a:ext cx="1174958" cy="938213"/>
          </a:xfrm>
          <a:prstGeom prst="rect">
            <a:avLst/>
          </a:prstGeom>
        </p:spPr>
      </p:pic>
      <p:sp>
        <p:nvSpPr>
          <p:cNvPr id="12" name="AutoShape 2" descr="foldable chess from chess.co.u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62250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2014-2015 (pre donation scheme)</a:t>
            </a:r>
            <a:endParaRPr lang="en-GB" dirty="0"/>
          </a:p>
        </p:txBody>
      </p:sp>
      <p:sp>
        <p:nvSpPr>
          <p:cNvPr id="5" name="Text Placeholder 4"/>
          <p:cNvSpPr>
            <a:spLocks noGrp="1"/>
          </p:cNvSpPr>
          <p:nvPr>
            <p:ph type="body" idx="1"/>
          </p:nvPr>
        </p:nvSpPr>
        <p:spPr/>
        <p:txBody>
          <a:bodyPr>
            <a:normAutofit/>
          </a:bodyPr>
          <a:lstStyle/>
          <a:p>
            <a:r>
              <a:rPr lang="en-GB" sz="7200" dirty="0" smtClean="0"/>
              <a:t>£750</a:t>
            </a:r>
            <a:endParaRPr lang="en-GB" sz="7200" dirty="0"/>
          </a:p>
        </p:txBody>
      </p:sp>
    </p:spTree>
    <p:extLst>
      <p:ext uri="{BB962C8B-B14F-4D97-AF65-F5344CB8AC3E}">
        <p14:creationId xmlns:p14="http://schemas.microsoft.com/office/powerpoint/2010/main" val="49938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2015-2016</a:t>
            </a:r>
            <a:endParaRPr lang="en-GB" dirty="0"/>
          </a:p>
        </p:txBody>
      </p:sp>
      <p:sp>
        <p:nvSpPr>
          <p:cNvPr id="3" name="Text Placeholder 2"/>
          <p:cNvSpPr>
            <a:spLocks noGrp="1"/>
          </p:cNvSpPr>
          <p:nvPr>
            <p:ph type="body" idx="1"/>
          </p:nvPr>
        </p:nvSpPr>
        <p:spPr/>
        <p:txBody>
          <a:bodyPr>
            <a:normAutofit/>
          </a:bodyPr>
          <a:lstStyle/>
          <a:p>
            <a:r>
              <a:rPr lang="en-GB" sz="7200" dirty="0" smtClean="0"/>
              <a:t>£4636</a:t>
            </a:r>
            <a:endParaRPr lang="en-GB" sz="7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3" y="4891066"/>
            <a:ext cx="1800225" cy="1789360"/>
          </a:xfrm>
          <a:prstGeom prst="rect">
            <a:avLst/>
          </a:prstGeom>
        </p:spPr>
      </p:pic>
    </p:spTree>
    <p:extLst>
      <p:ext uri="{BB962C8B-B14F-4D97-AF65-F5344CB8AC3E}">
        <p14:creationId xmlns:p14="http://schemas.microsoft.com/office/powerpoint/2010/main" val="1022581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the money has gone…</a:t>
            </a:r>
            <a:endParaRPr lang="en-GB" dirty="0"/>
          </a:p>
        </p:txBody>
      </p:sp>
      <p:pic>
        <p:nvPicPr>
          <p:cNvPr id="4" name="Content Placeholder 3" descr="shed 2.jpg"/>
          <p:cNvPicPr>
            <a:picLocks noGrp="1" noChangeAspect="1"/>
          </p:cNvPicPr>
          <p:nvPr>
            <p:ph idx="1"/>
          </p:nvPr>
        </p:nvPicPr>
        <p:blipFill>
          <a:blip r:embed="rId2" cstate="print"/>
          <a:stretch>
            <a:fillRect/>
          </a:stretch>
        </p:blipFill>
        <p:spPr>
          <a:xfrm>
            <a:off x="4499769" y="3516312"/>
            <a:ext cx="2768600" cy="1562100"/>
          </a:xfrm>
          <a:prstGeom prst="rect">
            <a:avLst/>
          </a:prstGeom>
        </p:spPr>
      </p:pic>
      <p:pic>
        <p:nvPicPr>
          <p:cNvPr id="5" name="Picture 4" descr="shed.jpg"/>
          <p:cNvPicPr>
            <a:picLocks noChangeAspect="1"/>
          </p:cNvPicPr>
          <p:nvPr/>
        </p:nvPicPr>
        <p:blipFill>
          <a:blip r:embed="rId3" cstate="print"/>
          <a:stretch>
            <a:fillRect/>
          </a:stretch>
        </p:blipFill>
        <p:spPr>
          <a:xfrm>
            <a:off x="9336360" y="1196752"/>
            <a:ext cx="1143000" cy="1520056"/>
          </a:xfrm>
          <a:prstGeom prst="rect">
            <a:avLst/>
          </a:prstGeom>
        </p:spPr>
      </p:pic>
      <p:pic>
        <p:nvPicPr>
          <p:cNvPr id="7" name="Picture 6" descr="french spelling bee.jpg"/>
          <p:cNvPicPr>
            <a:picLocks noChangeAspect="1"/>
          </p:cNvPicPr>
          <p:nvPr/>
        </p:nvPicPr>
        <p:blipFill>
          <a:blip r:embed="rId4" cstate="print"/>
          <a:stretch>
            <a:fillRect/>
          </a:stretch>
        </p:blipFill>
        <p:spPr>
          <a:xfrm>
            <a:off x="9393151" y="4150022"/>
            <a:ext cx="1224136" cy="1165820"/>
          </a:xfrm>
          <a:prstGeom prst="rect">
            <a:avLst/>
          </a:prstGeom>
        </p:spPr>
      </p:pic>
      <p:sp>
        <p:nvSpPr>
          <p:cNvPr id="6" name="Rectangle 5"/>
          <p:cNvSpPr/>
          <p:nvPr/>
        </p:nvSpPr>
        <p:spPr>
          <a:xfrm>
            <a:off x="1024128" y="1791619"/>
            <a:ext cx="7488832" cy="6555641"/>
          </a:xfrm>
          <a:prstGeom prst="rect">
            <a:avLst/>
          </a:prstGeom>
        </p:spPr>
        <p:txBody>
          <a:bodyPr wrap="square">
            <a:spAutoFit/>
          </a:bodyPr>
          <a:lstStyle/>
          <a:p>
            <a:pPr>
              <a:buNone/>
            </a:pPr>
            <a:r>
              <a:rPr lang="en-GB" dirty="0" smtClean="0"/>
              <a:t>2015/16</a:t>
            </a:r>
          </a:p>
          <a:p>
            <a:pPr>
              <a:buNone/>
            </a:pPr>
            <a:r>
              <a:rPr lang="en-GB" dirty="0" smtClean="0"/>
              <a:t>What </a:t>
            </a:r>
            <a:r>
              <a:rPr lang="en-GB" dirty="0"/>
              <a:t>a difference a year makes! </a:t>
            </a:r>
          </a:p>
          <a:p>
            <a:pPr>
              <a:buNone/>
            </a:pPr>
            <a:r>
              <a:rPr lang="en-GB" dirty="0"/>
              <a:t>Last year </a:t>
            </a:r>
            <a:r>
              <a:rPr lang="en-GB" dirty="0" smtClean="0"/>
              <a:t>2014/2015 - </a:t>
            </a:r>
            <a:r>
              <a:rPr lang="en-GB" dirty="0"/>
              <a:t>£750 (Thornden Young Carers)</a:t>
            </a:r>
          </a:p>
          <a:p>
            <a:pPr>
              <a:buNone/>
            </a:pPr>
            <a:r>
              <a:rPr lang="en-GB" sz="2400" b="1" dirty="0" smtClean="0"/>
              <a:t>This </a:t>
            </a:r>
            <a:r>
              <a:rPr lang="en-GB" sz="2400" b="1" dirty="0"/>
              <a:t>year £</a:t>
            </a:r>
            <a:r>
              <a:rPr lang="en-GB" sz="2400" b="1" dirty="0" smtClean="0"/>
              <a:t>4636 </a:t>
            </a:r>
            <a:r>
              <a:rPr lang="en-GB" sz="2400" b="1" dirty="0"/>
              <a:t>given to </a:t>
            </a:r>
            <a:r>
              <a:rPr lang="en-GB" sz="2400" b="1" dirty="0" smtClean="0"/>
              <a:t>the School including:</a:t>
            </a:r>
            <a:endParaRPr lang="en-GB" sz="2400" b="1" dirty="0"/>
          </a:p>
          <a:p>
            <a:pPr lvl="0"/>
            <a:r>
              <a:rPr lang="en-GB" b="1" dirty="0"/>
              <a:t>Thornden Young Carers group (£1000 this academic year)</a:t>
            </a:r>
          </a:p>
          <a:p>
            <a:pPr lvl="0"/>
            <a:r>
              <a:rPr lang="en-GB" b="1" dirty="0"/>
              <a:t>The Shed Project - furnishing and finishing (£1000)</a:t>
            </a:r>
          </a:p>
          <a:p>
            <a:r>
              <a:rPr lang="en-GB" b="1" dirty="0"/>
              <a:t>Go-kart club £150</a:t>
            </a:r>
          </a:p>
          <a:p>
            <a:r>
              <a:rPr lang="en-GB" b="1" dirty="0"/>
              <a:t>Team netball kit £</a:t>
            </a:r>
            <a:r>
              <a:rPr lang="en-GB" b="1" dirty="0" smtClean="0"/>
              <a:t>150</a:t>
            </a:r>
          </a:p>
          <a:p>
            <a:endParaRPr lang="en-GB" b="1" dirty="0"/>
          </a:p>
          <a:p>
            <a:endParaRPr lang="en-GB" b="1" dirty="0" smtClean="0"/>
          </a:p>
          <a:p>
            <a:endParaRPr lang="en-GB" b="1" dirty="0"/>
          </a:p>
          <a:p>
            <a:endParaRPr lang="en-GB" b="1" dirty="0" smtClean="0"/>
          </a:p>
          <a:p>
            <a:r>
              <a:rPr lang="en-GB" b="1" dirty="0" smtClean="0"/>
              <a:t>An </a:t>
            </a:r>
            <a:r>
              <a:rPr lang="en-GB" b="1" dirty="0"/>
              <a:t>Italian </a:t>
            </a:r>
            <a:r>
              <a:rPr lang="fr-BE" b="1" dirty="0"/>
              <a:t>'batterie</a:t>
            </a:r>
            <a:r>
              <a:rPr lang="en-GB" b="1" dirty="0"/>
              <a:t> de cuisine' in Food Tech £120</a:t>
            </a:r>
          </a:p>
          <a:p>
            <a:r>
              <a:rPr lang="en-GB" b="1" dirty="0"/>
              <a:t>Games, a Netflix account and an Amazon Fire stick for The Hub £184 </a:t>
            </a:r>
          </a:p>
          <a:p>
            <a:r>
              <a:rPr lang="en-GB" b="1" dirty="0"/>
              <a:t>Author event for the Wessex literary festival £200</a:t>
            </a:r>
          </a:p>
          <a:p>
            <a:r>
              <a:rPr lang="en-GB" b="1" dirty="0"/>
              <a:t> MFL Spelling Bee prizes. £</a:t>
            </a:r>
            <a:r>
              <a:rPr lang="en-GB" b="1" dirty="0" smtClean="0"/>
              <a:t>100</a:t>
            </a:r>
          </a:p>
          <a:p>
            <a:endParaRPr lang="en-GB" b="1" dirty="0"/>
          </a:p>
          <a:p>
            <a:endParaRPr lang="en-GB" b="1" dirty="0"/>
          </a:p>
          <a:p>
            <a:pPr>
              <a:buNone/>
            </a:pPr>
            <a:endParaRPr lang="en-GB" dirty="0"/>
          </a:p>
          <a:p>
            <a:endParaRPr lang="en-GB" dirty="0"/>
          </a:p>
          <a:p>
            <a:pPr lvl="0"/>
            <a:endParaRPr lang="en-GB" dirty="0"/>
          </a:p>
          <a:p>
            <a:pPr lvl="0"/>
            <a:endParaRPr lang="en-GB" dirty="0"/>
          </a:p>
          <a:p>
            <a:pPr lvl="0"/>
            <a:endParaRPr lang="en-GB" dirty="0"/>
          </a:p>
        </p:txBody>
      </p:sp>
      <p:pic>
        <p:nvPicPr>
          <p:cNvPr id="8" name="Picture 7" descr="spanish spelling bee 1.png"/>
          <p:cNvPicPr>
            <a:picLocks noChangeAspect="1"/>
          </p:cNvPicPr>
          <p:nvPr/>
        </p:nvPicPr>
        <p:blipFill>
          <a:blip r:embed="rId5" cstate="print"/>
          <a:stretch>
            <a:fillRect/>
          </a:stretch>
        </p:blipFill>
        <p:spPr>
          <a:xfrm>
            <a:off x="7746670" y="3069902"/>
            <a:ext cx="1224136" cy="1080120"/>
          </a:xfrm>
          <a:prstGeom prst="rect">
            <a:avLst/>
          </a:prstGeom>
        </p:spPr>
      </p:pic>
      <p:pic>
        <p:nvPicPr>
          <p:cNvPr id="9" name="Picture 8" descr="german spelling bee.jpg"/>
          <p:cNvPicPr>
            <a:picLocks noChangeAspect="1"/>
          </p:cNvPicPr>
          <p:nvPr/>
        </p:nvPicPr>
        <p:blipFill>
          <a:blip r:embed="rId6" cstate="print"/>
          <a:stretch>
            <a:fillRect/>
          </a:stretch>
        </p:blipFill>
        <p:spPr>
          <a:xfrm>
            <a:off x="9393151" y="3133712"/>
            <a:ext cx="1224136" cy="952500"/>
          </a:xfrm>
          <a:prstGeom prst="rect">
            <a:avLst/>
          </a:prstGeom>
        </p:spPr>
      </p:pic>
      <p:pic>
        <p:nvPicPr>
          <p:cNvPr id="10" name="Picture 9" descr="ravioli.jpg"/>
          <p:cNvPicPr>
            <a:picLocks noChangeAspect="1"/>
          </p:cNvPicPr>
          <p:nvPr/>
        </p:nvPicPr>
        <p:blipFill>
          <a:blip r:embed="rId7" cstate="print"/>
          <a:stretch>
            <a:fillRect/>
          </a:stretch>
        </p:blipFill>
        <p:spPr>
          <a:xfrm>
            <a:off x="7720563" y="1666141"/>
            <a:ext cx="1276350" cy="1019175"/>
          </a:xfrm>
          <a:prstGeom prst="rect">
            <a:avLst/>
          </a:prstGeom>
        </p:spPr>
      </p:pic>
      <p:pic>
        <p:nvPicPr>
          <p:cNvPr id="11" name="Picture 10" descr="http://www.thornden.hants.sch.uk/user/74/180527.png"/>
          <p:cNvPicPr/>
          <p:nvPr/>
        </p:nvPicPr>
        <p:blipFill>
          <a:blip r:embed="rId8" cstate="print"/>
          <a:srcRect/>
          <a:stretch>
            <a:fillRect/>
          </a:stretch>
        </p:blipFill>
        <p:spPr bwMode="auto">
          <a:xfrm>
            <a:off x="8040216" y="0"/>
            <a:ext cx="1404664" cy="1340768"/>
          </a:xfrm>
          <a:prstGeom prst="rect">
            <a:avLst/>
          </a:prstGeom>
          <a:noFill/>
          <a:ln w="9525">
            <a:noFill/>
            <a:miter lim="800000"/>
            <a:headEnd/>
            <a:tailEnd/>
          </a:ln>
        </p:spPr>
      </p:pic>
    </p:spTree>
    <p:extLst>
      <p:ext uri="{BB962C8B-B14F-4D97-AF65-F5344CB8AC3E}">
        <p14:creationId xmlns:p14="http://schemas.microsoft.com/office/powerpoint/2010/main" val="20074621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2016-2017</a:t>
            </a:r>
            <a:endParaRPr lang="en-GB" dirty="0"/>
          </a:p>
        </p:txBody>
      </p:sp>
      <p:sp>
        <p:nvSpPr>
          <p:cNvPr id="3" name="Text Placeholder 2"/>
          <p:cNvSpPr>
            <a:spLocks noGrp="1"/>
          </p:cNvSpPr>
          <p:nvPr>
            <p:ph type="body" idx="1"/>
          </p:nvPr>
        </p:nvSpPr>
        <p:spPr/>
        <p:txBody>
          <a:bodyPr>
            <a:normAutofit/>
          </a:bodyPr>
          <a:lstStyle/>
          <a:p>
            <a:r>
              <a:rPr lang="en-GB" sz="8000" dirty="0" smtClean="0"/>
              <a:t>£6243</a:t>
            </a:r>
            <a:endParaRPr lang="en-GB" sz="8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68" y="4862292"/>
            <a:ext cx="1800225" cy="1789360"/>
          </a:xfrm>
          <a:prstGeom prst="rect">
            <a:avLst/>
          </a:prstGeom>
        </p:spPr>
      </p:pic>
    </p:spTree>
    <p:extLst>
      <p:ext uri="{BB962C8B-B14F-4D97-AF65-F5344CB8AC3E}">
        <p14:creationId xmlns:p14="http://schemas.microsoft.com/office/powerpoint/2010/main" val="681320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91600" cy="838200"/>
          </a:xfrm>
        </p:spPr>
        <p:txBody>
          <a:bodyPr/>
          <a:lstStyle/>
          <a:p>
            <a:r>
              <a:rPr lang="en-GB" sz="3200" dirty="0"/>
              <a:t>We Provided 2016/17</a:t>
            </a:r>
          </a:p>
        </p:txBody>
      </p:sp>
      <p:sp>
        <p:nvSpPr>
          <p:cNvPr id="3" name="Content Placeholder 2"/>
          <p:cNvSpPr>
            <a:spLocks noGrp="1"/>
          </p:cNvSpPr>
          <p:nvPr>
            <p:ph idx="1"/>
          </p:nvPr>
        </p:nvSpPr>
        <p:spPr>
          <a:xfrm>
            <a:off x="2514600" y="1196752"/>
            <a:ext cx="8153400" cy="5661248"/>
          </a:xfrm>
        </p:spPr>
        <p:txBody>
          <a:bodyPr/>
          <a:lstStyle/>
          <a:p>
            <a:pPr lvl="0">
              <a:buNone/>
            </a:pPr>
            <a:r>
              <a:rPr lang="en-GB" sz="2400" b="1" u="sng" dirty="0"/>
              <a:t>November 2016  </a:t>
            </a:r>
            <a:r>
              <a:rPr lang="en-GB" sz="2400" b="1" i="1" u="sng" dirty="0">
                <a:solidFill>
                  <a:srgbClr val="FF0000"/>
                </a:solidFill>
              </a:rPr>
              <a:t> </a:t>
            </a:r>
            <a:endParaRPr lang="en-GB" sz="2400" b="1" u="sng" dirty="0">
              <a:solidFill>
                <a:srgbClr val="FF0000"/>
              </a:solidFill>
            </a:endParaRPr>
          </a:p>
          <a:p>
            <a:pPr>
              <a:buNone/>
            </a:pPr>
            <a:endParaRPr lang="en-GB" sz="2400" dirty="0"/>
          </a:p>
          <a:p>
            <a:pPr lvl="0" algn="r"/>
            <a:r>
              <a:rPr lang="en-GB" sz="2400" dirty="0"/>
              <a:t>Yr 11 Concert props </a:t>
            </a:r>
            <a:r>
              <a:rPr lang="en-GB" sz="2400" b="1" dirty="0"/>
              <a:t>£21.99 </a:t>
            </a:r>
          </a:p>
          <a:p>
            <a:pPr lvl="0" algn="r"/>
            <a:r>
              <a:rPr lang="en-GB" sz="2400" dirty="0"/>
              <a:t>Yr 11 Prom / Year Book </a:t>
            </a:r>
            <a:r>
              <a:rPr lang="en-GB" sz="2400" b="1" dirty="0"/>
              <a:t>£100.00</a:t>
            </a:r>
          </a:p>
          <a:p>
            <a:pPr lvl="0" algn="r"/>
            <a:r>
              <a:rPr lang="en-GB" sz="2400" dirty="0"/>
              <a:t>The Hub Netflix Subscription </a:t>
            </a:r>
            <a:r>
              <a:rPr lang="en-GB" sz="2400" b="1" dirty="0"/>
              <a:t>£84.00 </a:t>
            </a:r>
            <a:endParaRPr lang="en-GB" sz="2000" dirty="0"/>
          </a:p>
          <a:p>
            <a:pPr lvl="0" algn="r"/>
            <a:r>
              <a:rPr lang="en-GB" sz="2000" dirty="0"/>
              <a:t>Cycle Container </a:t>
            </a:r>
            <a:r>
              <a:rPr lang="en-GB" sz="2000" i="1" dirty="0"/>
              <a:t>delivery </a:t>
            </a:r>
            <a:r>
              <a:rPr lang="en-GB" sz="2000" b="1" dirty="0"/>
              <a:t>£250.00</a:t>
            </a:r>
            <a:endParaRPr lang="en-GB" sz="2000" dirty="0"/>
          </a:p>
          <a:p>
            <a:pPr lvl="0" algn="r"/>
            <a:r>
              <a:rPr lang="en-GB" sz="2000" dirty="0"/>
              <a:t>MFL Spelling Bee - </a:t>
            </a:r>
            <a:r>
              <a:rPr lang="en-GB" sz="2000" b="1" dirty="0"/>
              <a:t>£100.00 </a:t>
            </a:r>
          </a:p>
          <a:p>
            <a:pPr lvl="0" algn="r"/>
            <a:r>
              <a:rPr lang="en-GB" sz="2000" dirty="0"/>
              <a:t>Young Carers colouring books </a:t>
            </a:r>
            <a:r>
              <a:rPr lang="en-GB" sz="2000" b="1" dirty="0"/>
              <a:t>£35.00 </a:t>
            </a:r>
          </a:p>
          <a:p>
            <a:pPr lvl="0" algn="r"/>
            <a:r>
              <a:rPr lang="en-GB" sz="2000" dirty="0"/>
              <a:t>Young Carers Ice Skating </a:t>
            </a:r>
            <a:r>
              <a:rPr lang="en-GB" sz="2000" b="1" dirty="0"/>
              <a:t>£200.00 </a:t>
            </a:r>
          </a:p>
          <a:p>
            <a:pPr lvl="0" algn="r"/>
            <a:r>
              <a:rPr lang="en-GB" sz="2000" dirty="0"/>
              <a:t>Graphic Novels Spinner for library  </a:t>
            </a:r>
            <a:r>
              <a:rPr lang="en-GB" sz="2000" b="1" dirty="0"/>
              <a:t>£100.00</a:t>
            </a:r>
            <a:r>
              <a:rPr lang="en-GB" sz="2000" dirty="0"/>
              <a:t>  contribution</a:t>
            </a:r>
          </a:p>
          <a:p>
            <a:pPr lvl="0" algn="r"/>
            <a:r>
              <a:rPr lang="en-GB" sz="2000" dirty="0"/>
              <a:t>4 Tablets, cases and charger for use by Learning support   </a:t>
            </a:r>
            <a:r>
              <a:rPr lang="en-GB" sz="2000" b="1" dirty="0"/>
              <a:t>£250.00+ </a:t>
            </a:r>
            <a:endParaRPr lang="en-GB" sz="2000" i="1" dirty="0"/>
          </a:p>
          <a:p>
            <a:pPr lvl="8"/>
            <a:endParaRPr lang="en-GB" sz="800" dirty="0"/>
          </a:p>
          <a:p>
            <a:endParaRPr lang="en-GB" dirty="0"/>
          </a:p>
        </p:txBody>
      </p:sp>
      <p:pic>
        <p:nvPicPr>
          <p:cNvPr id="4" name="Picture 3" descr="winchester ice skating.jpg"/>
          <p:cNvPicPr>
            <a:picLocks noChangeAspect="1"/>
          </p:cNvPicPr>
          <p:nvPr/>
        </p:nvPicPr>
        <p:blipFill>
          <a:blip r:embed="rId2" cstate="print"/>
          <a:stretch>
            <a:fillRect/>
          </a:stretch>
        </p:blipFill>
        <p:spPr>
          <a:xfrm>
            <a:off x="1266244" y="1684412"/>
            <a:ext cx="1872208" cy="1096516"/>
          </a:xfrm>
          <a:prstGeom prst="rect">
            <a:avLst/>
          </a:prstGeom>
        </p:spPr>
      </p:pic>
      <p:pic>
        <p:nvPicPr>
          <p:cNvPr id="5" name="Picture 4" descr="netflix.png"/>
          <p:cNvPicPr>
            <a:picLocks noChangeAspect="1"/>
          </p:cNvPicPr>
          <p:nvPr/>
        </p:nvPicPr>
        <p:blipFill>
          <a:blip r:embed="rId3" cstate="print"/>
          <a:stretch>
            <a:fillRect/>
          </a:stretch>
        </p:blipFill>
        <p:spPr>
          <a:xfrm>
            <a:off x="7400702" y="856879"/>
            <a:ext cx="1152128" cy="936103"/>
          </a:xfrm>
          <a:prstGeom prst="rect">
            <a:avLst/>
          </a:prstGeom>
        </p:spPr>
      </p:pic>
      <p:pic>
        <p:nvPicPr>
          <p:cNvPr id="6" name="Picture 5" descr="cycle shipping container.jpg"/>
          <p:cNvPicPr>
            <a:picLocks noChangeAspect="1"/>
          </p:cNvPicPr>
          <p:nvPr/>
        </p:nvPicPr>
        <p:blipFill>
          <a:blip r:embed="rId4" cstate="print"/>
          <a:stretch>
            <a:fillRect/>
          </a:stretch>
        </p:blipFill>
        <p:spPr>
          <a:xfrm>
            <a:off x="2567609" y="2780928"/>
            <a:ext cx="1362075" cy="914400"/>
          </a:xfrm>
          <a:prstGeom prst="rect">
            <a:avLst/>
          </a:prstGeom>
        </p:spPr>
      </p:pic>
      <p:pic>
        <p:nvPicPr>
          <p:cNvPr id="7" name="Picture 6" descr="books spinner.jpg"/>
          <p:cNvPicPr>
            <a:picLocks noChangeAspect="1"/>
          </p:cNvPicPr>
          <p:nvPr/>
        </p:nvPicPr>
        <p:blipFill>
          <a:blip r:embed="rId5" cstate="print"/>
          <a:stretch>
            <a:fillRect/>
          </a:stretch>
        </p:blipFill>
        <p:spPr>
          <a:xfrm>
            <a:off x="2567608" y="3717033"/>
            <a:ext cx="1080120" cy="1362075"/>
          </a:xfrm>
          <a:prstGeom prst="rect">
            <a:avLst/>
          </a:prstGeom>
        </p:spPr>
      </p:pic>
      <p:pic>
        <p:nvPicPr>
          <p:cNvPr id="8" name="Picture 7" descr="kindle fire.jpg"/>
          <p:cNvPicPr>
            <a:picLocks noChangeAspect="1"/>
          </p:cNvPicPr>
          <p:nvPr/>
        </p:nvPicPr>
        <p:blipFill>
          <a:blip r:embed="rId6" cstate="print"/>
          <a:stretch>
            <a:fillRect/>
          </a:stretch>
        </p:blipFill>
        <p:spPr>
          <a:xfrm>
            <a:off x="1405558" y="5209060"/>
            <a:ext cx="1238250" cy="1238250"/>
          </a:xfrm>
          <a:prstGeom prst="rect">
            <a:avLst/>
          </a:prstGeom>
        </p:spPr>
      </p:pic>
      <p:pic>
        <p:nvPicPr>
          <p:cNvPr id="9" name="Picture 8" descr="mindful colouring.jpg"/>
          <p:cNvPicPr>
            <a:picLocks noChangeAspect="1"/>
          </p:cNvPicPr>
          <p:nvPr/>
        </p:nvPicPr>
        <p:blipFill>
          <a:blip r:embed="rId7" cstate="print"/>
          <a:stretch>
            <a:fillRect/>
          </a:stretch>
        </p:blipFill>
        <p:spPr>
          <a:xfrm>
            <a:off x="4439816" y="1700808"/>
            <a:ext cx="1584176" cy="1080120"/>
          </a:xfrm>
          <a:prstGeom prst="rect">
            <a:avLst/>
          </a:prstGeom>
        </p:spPr>
      </p:pic>
      <p:pic>
        <p:nvPicPr>
          <p:cNvPr id="10" name="Picture 9" descr="spelling bee.png"/>
          <p:cNvPicPr>
            <a:picLocks noChangeAspect="1"/>
          </p:cNvPicPr>
          <p:nvPr/>
        </p:nvPicPr>
        <p:blipFill>
          <a:blip r:embed="rId8" cstate="print"/>
          <a:stretch>
            <a:fillRect/>
          </a:stretch>
        </p:blipFill>
        <p:spPr>
          <a:xfrm>
            <a:off x="3503712" y="5126633"/>
            <a:ext cx="1343025" cy="390525"/>
          </a:xfrm>
          <a:prstGeom prst="rect">
            <a:avLst/>
          </a:prstGeom>
        </p:spPr>
      </p:pic>
      <p:pic>
        <p:nvPicPr>
          <p:cNvPr id="11" name="Picture 10" descr="prom.jpg"/>
          <p:cNvPicPr>
            <a:picLocks noChangeAspect="1"/>
          </p:cNvPicPr>
          <p:nvPr/>
        </p:nvPicPr>
        <p:blipFill>
          <a:blip r:embed="rId9" cstate="print"/>
          <a:stretch>
            <a:fillRect/>
          </a:stretch>
        </p:blipFill>
        <p:spPr>
          <a:xfrm>
            <a:off x="3647728" y="3717032"/>
            <a:ext cx="1224136" cy="1008112"/>
          </a:xfrm>
          <a:prstGeom prst="rect">
            <a:avLst/>
          </a:prstGeom>
        </p:spPr>
      </p:pic>
    </p:spTree>
    <p:extLst>
      <p:ext uri="{BB962C8B-B14F-4D97-AF65-F5344CB8AC3E}">
        <p14:creationId xmlns:p14="http://schemas.microsoft.com/office/powerpoint/2010/main" val="107697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the money has gone…</a:t>
            </a:r>
            <a:endParaRPr lang="en-GB" dirty="0"/>
          </a:p>
        </p:txBody>
      </p:sp>
      <p:sp>
        <p:nvSpPr>
          <p:cNvPr id="3" name="Content Placeholder 2"/>
          <p:cNvSpPr>
            <a:spLocks noGrp="1"/>
          </p:cNvSpPr>
          <p:nvPr>
            <p:ph idx="1"/>
          </p:nvPr>
        </p:nvSpPr>
        <p:spPr/>
        <p:txBody>
          <a:bodyPr>
            <a:normAutofit fontScale="92500" lnSpcReduction="20000"/>
          </a:bodyPr>
          <a:lstStyle/>
          <a:p>
            <a:r>
              <a:rPr lang="en-GB" sz="2000" b="1" dirty="0" smtClean="0"/>
              <a:t>2016/17</a:t>
            </a:r>
          </a:p>
          <a:p>
            <a:r>
              <a:rPr lang="en-GB" sz="2000" b="1" dirty="0" smtClean="0"/>
              <a:t>A </a:t>
            </a:r>
            <a:r>
              <a:rPr lang="en-GB" sz="2000" b="1" dirty="0"/>
              <a:t>tortoise and tortoise table £180</a:t>
            </a:r>
          </a:p>
          <a:p>
            <a:r>
              <a:rPr lang="en-GB" sz="2000" b="1" dirty="0"/>
              <a:t>Paper cutting and Craft Club</a:t>
            </a:r>
            <a:r>
              <a:rPr lang="en-GB" sz="2000" dirty="0"/>
              <a:t>. </a:t>
            </a:r>
            <a:r>
              <a:rPr lang="en-GB" sz="2000" b="1" dirty="0"/>
              <a:t>£350 </a:t>
            </a:r>
            <a:endParaRPr lang="en-GB" sz="2000" dirty="0"/>
          </a:p>
          <a:p>
            <a:r>
              <a:rPr lang="en-GB" sz="2000" b="1" dirty="0"/>
              <a:t>Bike Repair Club £200 </a:t>
            </a:r>
            <a:endParaRPr lang="en-GB" sz="2000" dirty="0"/>
          </a:p>
          <a:p>
            <a:r>
              <a:rPr lang="en-GB" sz="2000" b="1" dirty="0"/>
              <a:t>Geography Department £414.48 </a:t>
            </a:r>
            <a:endParaRPr lang="en-GB" sz="2000" dirty="0"/>
          </a:p>
          <a:p>
            <a:r>
              <a:rPr lang="en-GB" sz="2000" b="1" dirty="0"/>
              <a:t>Mosaic Club  £ 90 </a:t>
            </a:r>
            <a:r>
              <a:rPr lang="en-GB" sz="2000" dirty="0"/>
              <a:t> </a:t>
            </a:r>
          </a:p>
          <a:p>
            <a:r>
              <a:rPr lang="en-GB" sz="2000" b="1" dirty="0"/>
              <a:t>Library £100 </a:t>
            </a:r>
            <a:endParaRPr lang="en-GB" sz="2000" dirty="0"/>
          </a:p>
          <a:p>
            <a:r>
              <a:rPr lang="en-GB" sz="2000" b="1" dirty="0"/>
              <a:t>Textile Club </a:t>
            </a:r>
            <a:r>
              <a:rPr lang="en-GB" sz="2000" dirty="0"/>
              <a:t> </a:t>
            </a:r>
            <a:r>
              <a:rPr lang="en-GB" sz="2000" b="1" dirty="0"/>
              <a:t>£100 </a:t>
            </a:r>
            <a:endParaRPr lang="en-GB" sz="2000" dirty="0"/>
          </a:p>
          <a:p>
            <a:r>
              <a:rPr lang="en-GB" sz="2000" b="1" dirty="0"/>
              <a:t>Modelling Club £110.54 </a:t>
            </a:r>
            <a:r>
              <a:rPr lang="en-GB" sz="2000" dirty="0"/>
              <a:t> </a:t>
            </a:r>
          </a:p>
          <a:p>
            <a:r>
              <a:rPr lang="en-GB" sz="2000" b="1" dirty="0"/>
              <a:t>Green Team £200 </a:t>
            </a:r>
            <a:endParaRPr lang="en-GB" sz="2000" dirty="0"/>
          </a:p>
          <a:p>
            <a:pPr>
              <a:buNone/>
            </a:pPr>
            <a:endParaRPr lang="en-GB" sz="1000" dirty="0"/>
          </a:p>
        </p:txBody>
      </p:sp>
      <p:pic>
        <p:nvPicPr>
          <p:cNvPr id="4" name="Picture 3" descr="tortoise.jpg"/>
          <p:cNvPicPr/>
          <p:nvPr/>
        </p:nvPicPr>
        <p:blipFill>
          <a:blip r:embed="rId2" cstate="print"/>
          <a:stretch>
            <a:fillRect/>
          </a:stretch>
        </p:blipFill>
        <p:spPr>
          <a:xfrm>
            <a:off x="7824192" y="1124744"/>
            <a:ext cx="1559570" cy="12763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574410" y="4941168"/>
            <a:ext cx="2093590" cy="1584176"/>
          </a:xfrm>
          <a:prstGeom prst="rect">
            <a:avLst/>
          </a:prstGeom>
        </p:spPr>
      </p:pic>
      <p:pic>
        <p:nvPicPr>
          <p:cNvPr id="6" name="Picture 5" descr="Image result for ranging pole">
            <a:hlinkClick r:id="rId4"/>
          </p:cNvPr>
          <p:cNvPicPr/>
          <p:nvPr/>
        </p:nvPicPr>
        <p:blipFill>
          <a:blip r:embed="rId5" cstate="print"/>
          <a:srcRect/>
          <a:stretch>
            <a:fillRect/>
          </a:stretch>
        </p:blipFill>
        <p:spPr bwMode="auto">
          <a:xfrm>
            <a:off x="9353550" y="2348881"/>
            <a:ext cx="1314450" cy="1362075"/>
          </a:xfrm>
          <a:prstGeom prst="rect">
            <a:avLst/>
          </a:prstGeom>
          <a:noFill/>
          <a:ln w="9525">
            <a:noFill/>
            <a:miter lim="800000"/>
            <a:headEnd/>
            <a:tailEnd/>
          </a:ln>
        </p:spPr>
      </p:pic>
      <p:pic>
        <p:nvPicPr>
          <p:cNvPr id="7" name="Picture 6"/>
          <p:cNvPicPr/>
          <p:nvPr/>
        </p:nvPicPr>
        <p:blipFill>
          <a:blip r:embed="rId6" cstate="print"/>
          <a:stretch>
            <a:fillRect/>
          </a:stretch>
        </p:blipFill>
        <p:spPr>
          <a:xfrm>
            <a:off x="7176120" y="2564904"/>
            <a:ext cx="2038350" cy="1224136"/>
          </a:xfrm>
          <a:prstGeom prst="rect">
            <a:avLst/>
          </a:prstGeom>
        </p:spPr>
      </p:pic>
      <p:pic>
        <p:nvPicPr>
          <p:cNvPr id="8" name="Picture 7" descr="Image result for park advanced mechanic tool kit">
            <a:hlinkClick r:id="rId7"/>
          </p:cNvPr>
          <p:cNvPicPr/>
          <p:nvPr/>
        </p:nvPicPr>
        <p:blipFill>
          <a:blip r:embed="rId8" cstate="print"/>
          <a:srcRect/>
          <a:stretch>
            <a:fillRect/>
          </a:stretch>
        </p:blipFill>
        <p:spPr bwMode="auto">
          <a:xfrm>
            <a:off x="8112225" y="3933056"/>
            <a:ext cx="1285875" cy="857250"/>
          </a:xfrm>
          <a:prstGeom prst="rect">
            <a:avLst/>
          </a:prstGeom>
          <a:noFill/>
          <a:ln w="9525">
            <a:noFill/>
            <a:miter lim="800000"/>
            <a:headEnd/>
            <a:tailEnd/>
          </a:ln>
        </p:spPr>
      </p:pic>
      <p:pic>
        <p:nvPicPr>
          <p:cNvPr id="9" name="Picture 8" descr="Image result for cricut air hobbycraft bundle">
            <a:hlinkClick r:id="rId9"/>
          </p:cNvPr>
          <p:cNvPicPr/>
          <p:nvPr/>
        </p:nvPicPr>
        <p:blipFill>
          <a:blip r:embed="rId10" cstate="print"/>
          <a:srcRect/>
          <a:stretch>
            <a:fillRect/>
          </a:stretch>
        </p:blipFill>
        <p:spPr bwMode="auto">
          <a:xfrm>
            <a:off x="9382126" y="3645025"/>
            <a:ext cx="1285875" cy="1285875"/>
          </a:xfrm>
          <a:prstGeom prst="rect">
            <a:avLst/>
          </a:prstGeom>
          <a:noFill/>
          <a:ln w="9525">
            <a:noFill/>
            <a:miter lim="800000"/>
            <a:headEnd/>
            <a:tailEnd/>
          </a:ln>
        </p:spPr>
      </p:pic>
      <p:pic>
        <p:nvPicPr>
          <p:cNvPr id="11" name="Picture 10" descr="Image result for anemometer temperature proster">
            <a:hlinkClick r:id="rId11"/>
          </p:cNvPr>
          <p:cNvPicPr/>
          <p:nvPr/>
        </p:nvPicPr>
        <p:blipFill>
          <a:blip r:embed="rId12" cstate="print"/>
          <a:srcRect/>
          <a:stretch>
            <a:fillRect/>
          </a:stretch>
        </p:blipFill>
        <p:spPr bwMode="auto">
          <a:xfrm>
            <a:off x="9371856" y="1196752"/>
            <a:ext cx="1296144" cy="1152128"/>
          </a:xfrm>
          <a:prstGeom prst="rect">
            <a:avLst/>
          </a:prstGeom>
          <a:noFill/>
          <a:ln w="9525">
            <a:noFill/>
            <a:miter lim="800000"/>
            <a:headEnd/>
            <a:tailEnd/>
          </a:ln>
        </p:spPr>
      </p:pic>
      <p:pic>
        <p:nvPicPr>
          <p:cNvPr id="12" name="Picture 11" descr="Image result for funky textiles">
            <a:hlinkClick r:id="rId13"/>
          </p:cNvPr>
          <p:cNvPicPr/>
          <p:nvPr/>
        </p:nvPicPr>
        <p:blipFill>
          <a:blip r:embed="rId14" cstate="print"/>
          <a:srcRect/>
          <a:stretch>
            <a:fillRect/>
          </a:stretch>
        </p:blipFill>
        <p:spPr bwMode="auto">
          <a:xfrm>
            <a:off x="6744073" y="4005065"/>
            <a:ext cx="1285875" cy="1000125"/>
          </a:xfrm>
          <a:prstGeom prst="rect">
            <a:avLst/>
          </a:prstGeom>
          <a:noFill/>
          <a:ln w="9525">
            <a:noFill/>
            <a:miter lim="800000"/>
            <a:headEnd/>
            <a:tailEnd/>
          </a:ln>
        </p:spPr>
      </p:pic>
      <p:pic>
        <p:nvPicPr>
          <p:cNvPr id="13" name="Picture 12" descr="Image result for Citadel Air Bundle Paint Set">
            <a:hlinkClick r:id="rId15"/>
          </p:cNvPr>
          <p:cNvPicPr/>
          <p:nvPr/>
        </p:nvPicPr>
        <p:blipFill>
          <a:blip r:embed="rId16" cstate="print"/>
          <a:srcRect/>
          <a:stretch>
            <a:fillRect/>
          </a:stretch>
        </p:blipFill>
        <p:spPr bwMode="auto">
          <a:xfrm>
            <a:off x="7032104" y="5085184"/>
            <a:ext cx="1440160" cy="1368152"/>
          </a:xfrm>
          <a:prstGeom prst="rect">
            <a:avLst/>
          </a:prstGeom>
          <a:noFill/>
          <a:ln w="9525">
            <a:noFill/>
            <a:miter lim="800000"/>
            <a:headEnd/>
            <a:tailEnd/>
          </a:ln>
        </p:spPr>
      </p:pic>
      <p:pic>
        <p:nvPicPr>
          <p:cNvPr id="14" name="Picture 13" descr="Image result for sensory garden">
            <a:hlinkClick r:id="rId17"/>
          </p:cNvPr>
          <p:cNvPicPr/>
          <p:nvPr/>
        </p:nvPicPr>
        <p:blipFill>
          <a:blip r:embed="rId18" cstate="print"/>
          <a:srcRect/>
          <a:stretch>
            <a:fillRect/>
          </a:stretch>
        </p:blipFill>
        <p:spPr bwMode="auto">
          <a:xfrm>
            <a:off x="5087888" y="5085184"/>
            <a:ext cx="1944216" cy="1368152"/>
          </a:xfrm>
          <a:prstGeom prst="rect">
            <a:avLst/>
          </a:prstGeom>
          <a:noFill/>
          <a:ln w="9525">
            <a:noFill/>
            <a:miter lim="800000"/>
            <a:headEnd/>
            <a:tailEnd/>
          </a:ln>
        </p:spPr>
      </p:pic>
      <p:pic>
        <p:nvPicPr>
          <p:cNvPr id="15" name="Picture 14" descr="http://www.thornden.hants.sch.uk/user/74/180527.png"/>
          <p:cNvPicPr/>
          <p:nvPr/>
        </p:nvPicPr>
        <p:blipFill>
          <a:blip r:embed="rId19" cstate="print"/>
          <a:srcRect/>
          <a:stretch>
            <a:fillRect/>
          </a:stretch>
        </p:blipFill>
        <p:spPr bwMode="auto">
          <a:xfrm>
            <a:off x="7968208" y="0"/>
            <a:ext cx="1404664" cy="1340768"/>
          </a:xfrm>
          <a:prstGeom prst="rect">
            <a:avLst/>
          </a:prstGeom>
          <a:noFill/>
          <a:ln w="9525">
            <a:noFill/>
            <a:miter lim="800000"/>
            <a:headEnd/>
            <a:tailEnd/>
          </a:ln>
        </p:spPr>
      </p:pic>
    </p:spTree>
    <p:extLst>
      <p:ext uri="{BB962C8B-B14F-4D97-AF65-F5344CB8AC3E}">
        <p14:creationId xmlns:p14="http://schemas.microsoft.com/office/powerpoint/2010/main" val="4171136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3596</TotalTime>
  <Words>1441</Words>
  <Application>Microsoft Office PowerPoint</Application>
  <PresentationFormat>Widescreen</PresentationFormat>
  <Paragraphs>222</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MS Mincho</vt:lpstr>
      <vt:lpstr>Arial Black</vt:lpstr>
      <vt:lpstr>Calibri</vt:lpstr>
      <vt:lpstr>Garamond</vt:lpstr>
      <vt:lpstr>Segoe UI</vt:lpstr>
      <vt:lpstr>Segoe UI Semibold</vt:lpstr>
      <vt:lpstr>Times New Roman</vt:lpstr>
      <vt:lpstr>Tw Cen MT</vt:lpstr>
      <vt:lpstr>Tw Cen MT Condensed</vt:lpstr>
      <vt:lpstr>Wingdings 3</vt:lpstr>
      <vt:lpstr>Integral</vt:lpstr>
      <vt:lpstr>Successful FOTS bids</vt:lpstr>
      <vt:lpstr>Since February 2016…</vt:lpstr>
      <vt:lpstr>£91,000+ since February 2016…</vt:lpstr>
      <vt:lpstr>2014-2015 (pre donation scheme)</vt:lpstr>
      <vt:lpstr>2015-2016</vt:lpstr>
      <vt:lpstr>Where the money has gone…</vt:lpstr>
      <vt:lpstr>2016-2017</vt:lpstr>
      <vt:lpstr>We Provided 2016/17</vt:lpstr>
      <vt:lpstr>Where the money has gone…</vt:lpstr>
      <vt:lpstr>2017-2018</vt:lpstr>
      <vt:lpstr>2017/18 How our PTA supports Thornden pupils</vt:lpstr>
      <vt:lpstr>How our PTA supports Thornden pupils 2017/18</vt:lpstr>
      <vt:lpstr>2018-2019</vt:lpstr>
      <vt:lpstr>PowerPoint Presentation</vt:lpstr>
      <vt:lpstr>2019-2020</vt:lpstr>
      <vt:lpstr>PowerPoint Presentation</vt:lpstr>
      <vt:lpstr>PowerPoint Presentation</vt:lpstr>
      <vt:lpstr>2020-2021</vt:lpstr>
      <vt:lpstr>PowerPoint Presentation</vt:lpstr>
      <vt:lpstr>2021-2022</vt:lpstr>
      <vt:lpstr>FOTS 2021/22</vt:lpstr>
      <vt:lpstr>2022-2023</vt:lpstr>
      <vt:lpstr>FOTS 2022/23 giving</vt:lpstr>
      <vt:lpstr>FOTS 2022/23 giving </vt:lpstr>
      <vt:lpstr>PowerPoint Presentation</vt:lpstr>
      <vt:lpstr>2023-2024</vt:lpstr>
      <vt:lpstr>PowerPoint Presentation</vt:lpstr>
      <vt:lpstr>PowerPoint Presentation</vt:lpstr>
      <vt:lpstr>Please sign up to the gift aid donation scheme to help fots continue to help Thornden Students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FOTS bids</dc:title>
  <dc:creator>Fujitsu SH75</dc:creator>
  <cp:lastModifiedBy>Fujitsu SH75</cp:lastModifiedBy>
  <cp:revision>35</cp:revision>
  <dcterms:created xsi:type="dcterms:W3CDTF">2024-01-18T17:42:54Z</dcterms:created>
  <dcterms:modified xsi:type="dcterms:W3CDTF">2024-06-20T14:07:42Z</dcterms:modified>
</cp:coreProperties>
</file>